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3"/>
  </p:notesMasterIdLst>
  <p:handoutMasterIdLst>
    <p:handoutMasterId r:id="rId24"/>
  </p:handoutMasterIdLst>
  <p:sldIdLst>
    <p:sldId id="313" r:id="rId5"/>
    <p:sldId id="385" r:id="rId6"/>
    <p:sldId id="257" r:id="rId7"/>
    <p:sldId id="389" r:id="rId8"/>
    <p:sldId id="390" r:id="rId9"/>
    <p:sldId id="399" r:id="rId10"/>
    <p:sldId id="387" r:id="rId11"/>
    <p:sldId id="401" r:id="rId12"/>
    <p:sldId id="402" r:id="rId13"/>
    <p:sldId id="403" r:id="rId14"/>
    <p:sldId id="405" r:id="rId15"/>
    <p:sldId id="396" r:id="rId16"/>
    <p:sldId id="406" r:id="rId17"/>
    <p:sldId id="388" r:id="rId18"/>
    <p:sldId id="397" r:id="rId19"/>
    <p:sldId id="407" r:id="rId20"/>
    <p:sldId id="314" r:id="rId21"/>
    <p:sldId id="408" r:id="rId22"/>
  </p:sldIdLst>
  <p:sldSz cx="10691813" cy="7559675"/>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368" userDrawn="1">
          <p15:clr>
            <a:srgbClr val="A4A3A4"/>
          </p15:clr>
        </p15:guide>
        <p15:guide id="3" orient="horz" pos="1678" userDrawn="1">
          <p15:clr>
            <a:srgbClr val="A4A3A4"/>
          </p15:clr>
        </p15:guide>
        <p15:guide id="4" orient="horz" pos="244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RH" initials="IRH" lastIdx="24" clrIdx="0"/>
  <p:cmAuthor id="1" name="MILVILLE FREDERIC" initials="MF" lastIdx="36" clrIdx="1">
    <p:extLst/>
  </p:cmAuthor>
  <p:cmAuthor id="2" name="Vanessa HERROU" initials="VH" lastIdx="10" clrIdx="2">
    <p:extLst/>
  </p:cmAuthor>
  <p:cmAuthor id="3" name="PREST ROBIN" initials="PR" lastIdx="1" clrIdx="3">
    <p:extLst>
      <p:ext uri="{19B8F6BF-5375-455C-9EA6-DF929625EA0E}">
        <p15:presenceInfo xmlns:p15="http://schemas.microsoft.com/office/powerpoint/2012/main" userId="S::robin.prest@anteagroup.fr::d51a09a2-2fab-4cda-9b69-1dd8d03d6f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607E"/>
    <a:srgbClr val="67C3A7"/>
    <a:srgbClr val="858585"/>
    <a:srgbClr val="00B050"/>
    <a:srgbClr val="2ECEFB"/>
    <a:srgbClr val="025972"/>
    <a:srgbClr val="D575AA"/>
    <a:srgbClr val="CA5696"/>
    <a:srgbClr val="EF75D8"/>
    <a:srgbClr val="9CDE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A49F1E-1D50-44E2-B945-BC93A24595BE}" v="11" dt="2018-12-11T18:17:51.3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82" autoAdjust="0"/>
    <p:restoredTop sz="96370" autoAdjust="0"/>
  </p:normalViewPr>
  <p:slideViewPr>
    <p:cSldViewPr snapToGrid="0" snapToObjects="1" showGuides="1">
      <p:cViewPr varScale="1">
        <p:scale>
          <a:sx n="66" d="100"/>
          <a:sy n="66" d="100"/>
        </p:scale>
        <p:origin x="990" y="78"/>
      </p:cViewPr>
      <p:guideLst>
        <p:guide pos="3368"/>
        <p:guide orient="horz" pos="1678"/>
        <p:guide orient="horz" pos="2449"/>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showGuides="1">
      <p:cViewPr varScale="1">
        <p:scale>
          <a:sx n="111" d="100"/>
          <a:sy n="111" d="100"/>
        </p:scale>
        <p:origin x="4072"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ST ROBIN" userId="d51a09a2-2fab-4cda-9b69-1dd8d03d6f75" providerId="ADAL" clId="{1EA49F1E-1D50-44E2-B945-BC93A24595BE}"/>
    <pc:docChg chg="undo custSel addSld delSld modSld sldOrd">
      <pc:chgData name="PREST ROBIN" userId="d51a09a2-2fab-4cda-9b69-1dd8d03d6f75" providerId="ADAL" clId="{1EA49F1E-1D50-44E2-B945-BC93A24595BE}" dt="2018-12-11T18:17:55.664" v="3341" actId="478"/>
      <pc:docMkLst>
        <pc:docMk/>
      </pc:docMkLst>
      <pc:sldChg chg="modSp">
        <pc:chgData name="PREST ROBIN" userId="d51a09a2-2fab-4cda-9b69-1dd8d03d6f75" providerId="ADAL" clId="{1EA49F1E-1D50-44E2-B945-BC93A24595BE}" dt="2018-12-11T18:09:15.995" v="2668" actId="20577"/>
        <pc:sldMkLst>
          <pc:docMk/>
          <pc:sldMk cId="1048772565" sldId="313"/>
        </pc:sldMkLst>
        <pc:spChg chg="mod">
          <ac:chgData name="PREST ROBIN" userId="d51a09a2-2fab-4cda-9b69-1dd8d03d6f75" providerId="ADAL" clId="{1EA49F1E-1D50-44E2-B945-BC93A24595BE}" dt="2018-12-11T18:09:15.995" v="2668" actId="20577"/>
          <ac:spMkLst>
            <pc:docMk/>
            <pc:sldMk cId="1048772565" sldId="313"/>
            <ac:spMk id="3" creationId="{00000000-0000-0000-0000-000000000000}"/>
          </ac:spMkLst>
        </pc:spChg>
      </pc:sldChg>
      <pc:sldChg chg="modSp">
        <pc:chgData name="PREST ROBIN" userId="d51a09a2-2fab-4cda-9b69-1dd8d03d6f75" providerId="ADAL" clId="{1EA49F1E-1D50-44E2-B945-BC93A24595BE}" dt="2018-12-11T16:00:50.680" v="4" actId="1076"/>
        <pc:sldMkLst>
          <pc:docMk/>
          <pc:sldMk cId="864420217" sldId="385"/>
        </pc:sldMkLst>
        <pc:spChg chg="mod">
          <ac:chgData name="PREST ROBIN" userId="d51a09a2-2fab-4cda-9b69-1dd8d03d6f75" providerId="ADAL" clId="{1EA49F1E-1D50-44E2-B945-BC93A24595BE}" dt="2018-12-11T16:00:29.048" v="1" actId="20577"/>
          <ac:spMkLst>
            <pc:docMk/>
            <pc:sldMk cId="864420217" sldId="385"/>
            <ac:spMk id="76" creationId="{793EBD2A-B041-4EF7-BBD9-79400B47F102}"/>
          </ac:spMkLst>
        </pc:spChg>
        <pc:picChg chg="mod">
          <ac:chgData name="PREST ROBIN" userId="d51a09a2-2fab-4cda-9b69-1dd8d03d6f75" providerId="ADAL" clId="{1EA49F1E-1D50-44E2-B945-BC93A24595BE}" dt="2018-12-11T16:00:50.680" v="4" actId="1076"/>
          <ac:picMkLst>
            <pc:docMk/>
            <pc:sldMk cId="864420217" sldId="385"/>
            <ac:picMk id="75" creationId="{2BB4B913-F36A-4AC5-82EE-9549A5217DA4}"/>
          </ac:picMkLst>
        </pc:picChg>
      </pc:sldChg>
      <pc:sldChg chg="ord">
        <pc:chgData name="PREST ROBIN" userId="d51a09a2-2fab-4cda-9b69-1dd8d03d6f75" providerId="ADAL" clId="{1EA49F1E-1D50-44E2-B945-BC93A24595BE}" dt="2018-12-11T17:33:11.553" v="2629" actId="478"/>
        <pc:sldMkLst>
          <pc:docMk/>
          <pc:sldMk cId="839771017" sldId="386"/>
        </pc:sldMkLst>
      </pc:sldChg>
      <pc:sldChg chg="modSp">
        <pc:chgData name="PREST ROBIN" userId="d51a09a2-2fab-4cda-9b69-1dd8d03d6f75" providerId="ADAL" clId="{1EA49F1E-1D50-44E2-B945-BC93A24595BE}" dt="2018-12-11T16:02:37.163" v="183" actId="20577"/>
        <pc:sldMkLst>
          <pc:docMk/>
          <pc:sldMk cId="3973742865" sldId="387"/>
        </pc:sldMkLst>
        <pc:spChg chg="mod">
          <ac:chgData name="PREST ROBIN" userId="d51a09a2-2fab-4cda-9b69-1dd8d03d6f75" providerId="ADAL" clId="{1EA49F1E-1D50-44E2-B945-BC93A24595BE}" dt="2018-12-11T16:02:37.163" v="183" actId="20577"/>
          <ac:spMkLst>
            <pc:docMk/>
            <pc:sldMk cId="3973742865" sldId="387"/>
            <ac:spMk id="4" creationId="{710E36C2-6ACE-422A-8375-41DFDD382132}"/>
          </ac:spMkLst>
        </pc:spChg>
      </pc:sldChg>
      <pc:sldChg chg="modSp">
        <pc:chgData name="PREST ROBIN" userId="d51a09a2-2fab-4cda-9b69-1dd8d03d6f75" providerId="ADAL" clId="{1EA49F1E-1D50-44E2-B945-BC93A24595BE}" dt="2018-12-11T16:12:26.087" v="1776" actId="14100"/>
        <pc:sldMkLst>
          <pc:docMk/>
          <pc:sldMk cId="382702838" sldId="388"/>
        </pc:sldMkLst>
        <pc:spChg chg="mod">
          <ac:chgData name="PREST ROBIN" userId="d51a09a2-2fab-4cda-9b69-1dd8d03d6f75" providerId="ADAL" clId="{1EA49F1E-1D50-44E2-B945-BC93A24595BE}" dt="2018-12-11T16:12:26.087" v="1776" actId="14100"/>
          <ac:spMkLst>
            <pc:docMk/>
            <pc:sldMk cId="382702838" sldId="388"/>
            <ac:spMk id="3" creationId="{09A925CE-C217-4BF5-AE05-C70B29F252FA}"/>
          </ac:spMkLst>
        </pc:spChg>
      </pc:sldChg>
      <pc:sldChg chg="addSp modSp">
        <pc:chgData name="PREST ROBIN" userId="d51a09a2-2fab-4cda-9b69-1dd8d03d6f75" providerId="ADAL" clId="{1EA49F1E-1D50-44E2-B945-BC93A24595BE}" dt="2018-12-11T18:11:50.810" v="2692" actId="1076"/>
        <pc:sldMkLst>
          <pc:docMk/>
          <pc:sldMk cId="1197520056" sldId="389"/>
        </pc:sldMkLst>
        <pc:spChg chg="add mod">
          <ac:chgData name="PREST ROBIN" userId="d51a09a2-2fab-4cda-9b69-1dd8d03d6f75" providerId="ADAL" clId="{1EA49F1E-1D50-44E2-B945-BC93A24595BE}" dt="2018-12-11T18:11:50.810" v="2692" actId="1076"/>
          <ac:spMkLst>
            <pc:docMk/>
            <pc:sldMk cId="1197520056" sldId="389"/>
            <ac:spMk id="20" creationId="{6B001FEF-2775-4450-A3FB-8E946548C468}"/>
          </ac:spMkLst>
        </pc:spChg>
      </pc:sldChg>
      <pc:sldChg chg="modSp">
        <pc:chgData name="PREST ROBIN" userId="d51a09a2-2fab-4cda-9b69-1dd8d03d6f75" providerId="ADAL" clId="{1EA49F1E-1D50-44E2-B945-BC93A24595BE}" dt="2018-12-11T16:01:31.952" v="81" actId="20577"/>
        <pc:sldMkLst>
          <pc:docMk/>
          <pc:sldMk cId="1467567763" sldId="390"/>
        </pc:sldMkLst>
        <pc:spChg chg="mod">
          <ac:chgData name="PREST ROBIN" userId="d51a09a2-2fab-4cda-9b69-1dd8d03d6f75" providerId="ADAL" clId="{1EA49F1E-1D50-44E2-B945-BC93A24595BE}" dt="2018-12-11T16:01:31.952" v="81" actId="20577"/>
          <ac:spMkLst>
            <pc:docMk/>
            <pc:sldMk cId="1467567763" sldId="390"/>
            <ac:spMk id="3" creationId="{C93C5F3C-3CB8-4415-81FD-9BD2C240296C}"/>
          </ac:spMkLst>
        </pc:spChg>
      </pc:sldChg>
      <pc:sldChg chg="modSp">
        <pc:chgData name="PREST ROBIN" userId="d51a09a2-2fab-4cda-9b69-1dd8d03d6f75" providerId="ADAL" clId="{1EA49F1E-1D50-44E2-B945-BC93A24595BE}" dt="2018-12-11T16:02:16.909" v="178" actId="20577"/>
        <pc:sldMkLst>
          <pc:docMk/>
          <pc:sldMk cId="338350172" sldId="391"/>
        </pc:sldMkLst>
        <pc:spChg chg="mod">
          <ac:chgData name="PREST ROBIN" userId="d51a09a2-2fab-4cda-9b69-1dd8d03d6f75" providerId="ADAL" clId="{1EA49F1E-1D50-44E2-B945-BC93A24595BE}" dt="2018-12-11T16:01:57.049" v="114" actId="20577"/>
          <ac:spMkLst>
            <pc:docMk/>
            <pc:sldMk cId="338350172" sldId="391"/>
            <ac:spMk id="2" creationId="{73B1AF69-263E-43CD-89ED-A638BC102DD0}"/>
          </ac:spMkLst>
        </pc:spChg>
        <pc:spChg chg="mod">
          <ac:chgData name="PREST ROBIN" userId="d51a09a2-2fab-4cda-9b69-1dd8d03d6f75" providerId="ADAL" clId="{1EA49F1E-1D50-44E2-B945-BC93A24595BE}" dt="2018-12-11T16:02:16.909" v="178" actId="20577"/>
          <ac:spMkLst>
            <pc:docMk/>
            <pc:sldMk cId="338350172" sldId="391"/>
            <ac:spMk id="3" creationId="{57C70FFF-ED69-4668-9DD3-156FE8C8063E}"/>
          </ac:spMkLst>
        </pc:spChg>
      </pc:sldChg>
      <pc:sldChg chg="del">
        <pc:chgData name="PREST ROBIN" userId="d51a09a2-2fab-4cda-9b69-1dd8d03d6f75" providerId="ADAL" clId="{1EA49F1E-1D50-44E2-B945-BC93A24595BE}" dt="2018-12-11T16:02:53.206" v="184" actId="2696"/>
        <pc:sldMkLst>
          <pc:docMk/>
          <pc:sldMk cId="2617935440" sldId="392"/>
        </pc:sldMkLst>
      </pc:sldChg>
      <pc:sldChg chg="del">
        <pc:chgData name="PREST ROBIN" userId="d51a09a2-2fab-4cda-9b69-1dd8d03d6f75" providerId="ADAL" clId="{1EA49F1E-1D50-44E2-B945-BC93A24595BE}" dt="2018-12-11T16:02:56.690" v="185" actId="2696"/>
        <pc:sldMkLst>
          <pc:docMk/>
          <pc:sldMk cId="2512649185" sldId="395"/>
        </pc:sldMkLst>
      </pc:sldChg>
      <pc:sldChg chg="addSp delSp modSp add">
        <pc:chgData name="PREST ROBIN" userId="d51a09a2-2fab-4cda-9b69-1dd8d03d6f75" providerId="ADAL" clId="{1EA49F1E-1D50-44E2-B945-BC93A24595BE}" dt="2018-12-11T18:17:55.664" v="3341" actId="478"/>
        <pc:sldMkLst>
          <pc:docMk/>
          <pc:sldMk cId="3517662991" sldId="397"/>
        </pc:sldMkLst>
        <pc:spChg chg="mod">
          <ac:chgData name="PREST ROBIN" userId="d51a09a2-2fab-4cda-9b69-1dd8d03d6f75" providerId="ADAL" clId="{1EA49F1E-1D50-44E2-B945-BC93A24595BE}" dt="2018-12-11T16:12:36.836" v="1782" actId="20577"/>
          <ac:spMkLst>
            <pc:docMk/>
            <pc:sldMk cId="3517662991" sldId="397"/>
            <ac:spMk id="2" creationId="{CFCC0A54-E26D-489B-B417-90CB4F803A8E}"/>
          </ac:spMkLst>
        </pc:spChg>
        <pc:spChg chg="mod">
          <ac:chgData name="PREST ROBIN" userId="d51a09a2-2fab-4cda-9b69-1dd8d03d6f75" providerId="ADAL" clId="{1EA49F1E-1D50-44E2-B945-BC93A24595BE}" dt="2018-12-11T18:17:41.117" v="3337" actId="14100"/>
          <ac:spMkLst>
            <pc:docMk/>
            <pc:sldMk cId="3517662991" sldId="397"/>
            <ac:spMk id="3" creationId="{AB10C8A2-B6E4-4BDA-9AA2-B187973E7A75}"/>
          </ac:spMkLst>
        </pc:spChg>
        <pc:graphicFrameChg chg="add del mod">
          <ac:chgData name="PREST ROBIN" userId="d51a09a2-2fab-4cda-9b69-1dd8d03d6f75" providerId="ADAL" clId="{1EA49F1E-1D50-44E2-B945-BC93A24595BE}" dt="2018-12-11T18:17:55.664" v="3341" actId="478"/>
          <ac:graphicFrameMkLst>
            <pc:docMk/>
            <pc:sldMk cId="3517662991" sldId="397"/>
            <ac:graphicFrameMk id="5" creationId="{D3671FF5-22B1-4202-9675-0A52DCB2F0AC}"/>
          </ac:graphicFrameMkLst>
        </pc:graphicFrameChg>
      </pc:sldChg>
      <pc:sldChg chg="addSp modSp add">
        <pc:chgData name="PREST ROBIN" userId="d51a09a2-2fab-4cda-9b69-1dd8d03d6f75" providerId="ADAL" clId="{1EA49F1E-1D50-44E2-B945-BC93A24595BE}" dt="2018-12-11T18:14:01.608" v="3019" actId="20577"/>
        <pc:sldMkLst>
          <pc:docMk/>
          <pc:sldMk cId="887155401" sldId="398"/>
        </pc:sldMkLst>
        <pc:spChg chg="add mod">
          <ac:chgData name="PREST ROBIN" userId="d51a09a2-2fab-4cda-9b69-1dd8d03d6f75" providerId="ADAL" clId="{1EA49F1E-1D50-44E2-B945-BC93A24595BE}" dt="2018-12-11T18:12:02.294" v="2694" actId="20577"/>
          <ac:spMkLst>
            <pc:docMk/>
            <pc:sldMk cId="887155401" sldId="398"/>
            <ac:spMk id="3" creationId="{DA9C6FED-A2D1-4E16-A0FF-84F77D8752F2}"/>
          </ac:spMkLst>
        </pc:spChg>
        <pc:spChg chg="add mod">
          <ac:chgData name="PREST ROBIN" userId="d51a09a2-2fab-4cda-9b69-1dd8d03d6f75" providerId="ADAL" clId="{1EA49F1E-1D50-44E2-B945-BC93A24595BE}" dt="2018-12-11T18:14:01.608" v="3019" actId="20577"/>
          <ac:spMkLst>
            <pc:docMk/>
            <pc:sldMk cId="887155401" sldId="398"/>
            <ac:spMk id="4" creationId="{C2E934B6-261B-4286-8791-F41AA1F536C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4BFE8D-AE3F-0043-9E9B-EB18FB2C175E}" type="datetimeFigureOut">
              <a:rPr lang="fr-FR" smtClean="0"/>
              <a:pPr/>
              <a:t>14/12/2018</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E34C35-C257-D149-8156-6785E3B47429}" type="slidenum">
              <a:rPr lang="fr-FR" smtClean="0"/>
              <a:pPr/>
              <a:t>‹N°›</a:t>
            </a:fld>
            <a:endParaRPr lang="fr-FR" dirty="0"/>
          </a:p>
        </p:txBody>
      </p:sp>
    </p:spTree>
    <p:extLst>
      <p:ext uri="{BB962C8B-B14F-4D97-AF65-F5344CB8AC3E}">
        <p14:creationId xmlns:p14="http://schemas.microsoft.com/office/powerpoint/2010/main" val="123687105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E24E7C-C205-1549-A32D-F568D1A560D4}" type="datetimeFigureOut">
              <a:rPr lang="fr-FR" smtClean="0"/>
              <a:pPr/>
              <a:t>14/12/2018</a:t>
            </a:fld>
            <a:endParaRPr lang="fr-FR" dirty="0"/>
          </a:p>
        </p:txBody>
      </p:sp>
      <p:sp>
        <p:nvSpPr>
          <p:cNvPr id="4" name="Espace réservé de l’image des diapositives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E5C8EE-8B8B-B345-A3FC-A1A2D3E846EF}" type="slidenum">
              <a:rPr lang="fr-FR" smtClean="0"/>
              <a:pPr/>
              <a:t>‹N°›</a:t>
            </a:fld>
            <a:endParaRPr lang="fr-FR" dirty="0"/>
          </a:p>
        </p:txBody>
      </p:sp>
    </p:spTree>
    <p:extLst>
      <p:ext uri="{BB962C8B-B14F-4D97-AF65-F5344CB8AC3E}">
        <p14:creationId xmlns:p14="http://schemas.microsoft.com/office/powerpoint/2010/main" val="151225270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9E5C8EE-8B8B-B345-A3FC-A1A2D3E846EF}" type="slidenum">
              <a:rPr kumimoji="0" lang="fr-FR"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fr-FR" sz="1800" b="0" i="0" u="none" strike="noStrike" kern="0" cap="none" spc="0" normalizeH="0" baseline="0" noProof="0" dirty="0">
              <a:ln>
                <a:noFill/>
              </a:ln>
              <a:solidFill>
                <a:sysClr val="windowText" lastClr="000000"/>
              </a:solidFill>
              <a:effectLst/>
              <a:uLnTx/>
              <a:uFillTx/>
            </a:endParaRPr>
          </a:p>
        </p:txBody>
      </p:sp>
      <p:sp>
        <p:nvSpPr>
          <p:cNvPr id="5" name="Espace réservé du pied de page 4">
            <a:extLst>
              <a:ext uri="{FF2B5EF4-FFF2-40B4-BE49-F238E27FC236}">
                <a16:creationId xmlns:a16="http://schemas.microsoft.com/office/drawing/2014/main" id="{8E7E18BD-7760-4896-8A6E-C22384BB2AB3}"/>
              </a:ext>
            </a:extLst>
          </p:cNvPr>
          <p:cNvSpPr>
            <a:spLocks noGrp="1"/>
          </p:cNvSpPr>
          <p:nvPr>
            <p:ph type="ftr" sz="quarter" idx="11"/>
          </p:nvPr>
        </p:nvSpPr>
        <p:spPr/>
        <p:txBody>
          <a:bodyPr/>
          <a:lstStyle/>
          <a:p>
            <a:endParaRPr lang="fr-FR" dirty="0"/>
          </a:p>
        </p:txBody>
      </p:sp>
    </p:spTree>
    <p:extLst>
      <p:ext uri="{BB962C8B-B14F-4D97-AF65-F5344CB8AC3E}">
        <p14:creationId xmlns:p14="http://schemas.microsoft.com/office/powerpoint/2010/main" val="1315761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9E5C8EE-8B8B-B345-A3FC-A1A2D3E846EF}" type="slidenum">
              <a:rPr lang="fr-FR" smtClean="0"/>
              <a:pPr/>
              <a:t>3</a:t>
            </a:fld>
            <a:endParaRPr lang="fr-FR" dirty="0"/>
          </a:p>
        </p:txBody>
      </p:sp>
      <p:sp>
        <p:nvSpPr>
          <p:cNvPr id="5" name="Espace réservé du pied de page 4">
            <a:extLst>
              <a:ext uri="{FF2B5EF4-FFF2-40B4-BE49-F238E27FC236}">
                <a16:creationId xmlns:a16="http://schemas.microsoft.com/office/drawing/2014/main" id="{BB12501D-547B-41A3-8A95-18D62C786C9C}"/>
              </a:ext>
            </a:extLst>
          </p:cNvPr>
          <p:cNvSpPr>
            <a:spLocks noGrp="1"/>
          </p:cNvSpPr>
          <p:nvPr>
            <p:ph type="ftr" sz="quarter" idx="11"/>
          </p:nvPr>
        </p:nvSpPr>
        <p:spPr/>
        <p:txBody>
          <a:bodyPr/>
          <a:lstStyle/>
          <a:p>
            <a:endParaRPr lang="fr-FR" dirty="0"/>
          </a:p>
        </p:txBody>
      </p:sp>
    </p:spTree>
    <p:extLst>
      <p:ext uri="{BB962C8B-B14F-4D97-AF65-F5344CB8AC3E}">
        <p14:creationId xmlns:p14="http://schemas.microsoft.com/office/powerpoint/2010/main" val="983928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9E5C8EE-8B8B-B345-A3FC-A1A2D3E846EF}" type="slidenum">
              <a:rPr kumimoji="0" lang="fr-FR"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fr-FR" sz="1800" b="0" i="0" u="none" strike="noStrike" kern="0" cap="none" spc="0" normalizeH="0" baseline="0" noProof="0" dirty="0">
              <a:ln>
                <a:noFill/>
              </a:ln>
              <a:solidFill>
                <a:sysClr val="windowText" lastClr="000000"/>
              </a:solidFill>
              <a:effectLst/>
              <a:uLnTx/>
              <a:uFillTx/>
            </a:endParaRPr>
          </a:p>
        </p:txBody>
      </p:sp>
      <p:sp>
        <p:nvSpPr>
          <p:cNvPr id="5" name="Espace réservé du pied de page 4">
            <a:extLst>
              <a:ext uri="{FF2B5EF4-FFF2-40B4-BE49-F238E27FC236}">
                <a16:creationId xmlns:a16="http://schemas.microsoft.com/office/drawing/2014/main" id="{C5F8084E-5DEF-49AC-8ABD-5CB1DC1387E4}"/>
              </a:ext>
            </a:extLst>
          </p:cNvPr>
          <p:cNvSpPr>
            <a:spLocks noGrp="1"/>
          </p:cNvSpPr>
          <p:nvPr>
            <p:ph type="ftr" sz="quarter" idx="11"/>
          </p:nvPr>
        </p:nvSpPr>
        <p:spPr/>
        <p:txBody>
          <a:bodyPr/>
          <a:lstStyle/>
          <a:p>
            <a:endParaRPr lang="fr-FR" dirty="0"/>
          </a:p>
        </p:txBody>
      </p:sp>
    </p:spTree>
    <p:extLst>
      <p:ext uri="{BB962C8B-B14F-4D97-AF65-F5344CB8AC3E}">
        <p14:creationId xmlns:p14="http://schemas.microsoft.com/office/powerpoint/2010/main" val="801716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9E5C8EE-8B8B-B345-A3FC-A1A2D3E846EF}" type="slidenum">
              <a:rPr kumimoji="0" lang="fr-FR"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fr-FR" sz="1800" b="0" i="0" u="none" strike="noStrike" kern="0" cap="none" spc="0" normalizeH="0" baseline="0" noProof="0" dirty="0">
              <a:ln>
                <a:noFill/>
              </a:ln>
              <a:solidFill>
                <a:sysClr val="windowText" lastClr="000000"/>
              </a:solidFill>
              <a:effectLst/>
              <a:uLnTx/>
              <a:uFillTx/>
            </a:endParaRPr>
          </a:p>
        </p:txBody>
      </p:sp>
      <p:sp>
        <p:nvSpPr>
          <p:cNvPr id="5" name="Espace réservé du pied de page 4">
            <a:extLst>
              <a:ext uri="{FF2B5EF4-FFF2-40B4-BE49-F238E27FC236}">
                <a16:creationId xmlns:a16="http://schemas.microsoft.com/office/drawing/2014/main" id="{C5F8084E-5DEF-49AC-8ABD-5CB1DC1387E4}"/>
              </a:ext>
            </a:extLst>
          </p:cNvPr>
          <p:cNvSpPr>
            <a:spLocks noGrp="1"/>
          </p:cNvSpPr>
          <p:nvPr>
            <p:ph type="ftr" sz="quarter" idx="11"/>
          </p:nvPr>
        </p:nvSpPr>
        <p:spPr/>
        <p:txBody>
          <a:bodyPr/>
          <a:lstStyle/>
          <a:p>
            <a:endParaRPr lang="fr-FR" dirty="0"/>
          </a:p>
        </p:txBody>
      </p:sp>
    </p:spTree>
    <p:extLst>
      <p:ext uri="{BB962C8B-B14F-4D97-AF65-F5344CB8AC3E}">
        <p14:creationId xmlns:p14="http://schemas.microsoft.com/office/powerpoint/2010/main" val="42122284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uverture">
    <p:spTree>
      <p:nvGrpSpPr>
        <p:cNvPr id="1" name=""/>
        <p:cNvGrpSpPr/>
        <p:nvPr/>
      </p:nvGrpSpPr>
      <p:grpSpPr>
        <a:xfrm>
          <a:off x="0" y="0"/>
          <a:ext cx="0" cy="0"/>
          <a:chOff x="0" y="0"/>
          <a:chExt cx="0" cy="0"/>
        </a:xfrm>
      </p:grpSpPr>
      <p:pic>
        <p:nvPicPr>
          <p:cNvPr id="5" name="Imag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0691813" cy="7559675"/>
          </a:xfrm>
          <a:prstGeom prst="rect">
            <a:avLst/>
          </a:prstGeom>
        </p:spPr>
      </p:pic>
      <p:sp>
        <p:nvSpPr>
          <p:cNvPr id="17" name="Rectangle 16"/>
          <p:cNvSpPr/>
          <p:nvPr userDrawn="1"/>
        </p:nvSpPr>
        <p:spPr>
          <a:xfrm>
            <a:off x="-1" y="-15187"/>
            <a:ext cx="10688198" cy="7574862"/>
          </a:xfrm>
          <a:prstGeom prst="rect">
            <a:avLst/>
          </a:prstGeom>
          <a:gradFill flip="none" rotWithShape="1">
            <a:gsLst>
              <a:gs pos="50000">
                <a:srgbClr val="96C336">
                  <a:alpha val="46000"/>
                </a:srgbClr>
              </a:gs>
              <a:gs pos="34000">
                <a:srgbClr val="E4EB78">
                  <a:alpha val="0"/>
                </a:srgbClr>
              </a:gs>
              <a:gs pos="68000">
                <a:srgbClr val="5CA26B">
                  <a:alpha val="64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 name="Imag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91384" y="-63664"/>
            <a:ext cx="3235204" cy="1646893"/>
          </a:xfrm>
          <a:prstGeom prst="rect">
            <a:avLst/>
          </a:prstGeom>
        </p:spPr>
      </p:pic>
      <p:pic>
        <p:nvPicPr>
          <p:cNvPr id="16" name="Imag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515350" y="215464"/>
            <a:ext cx="1741901" cy="936650"/>
          </a:xfrm>
          <a:prstGeom prst="rect">
            <a:avLst/>
          </a:prstGeom>
        </p:spPr>
      </p:pic>
      <p:sp>
        <p:nvSpPr>
          <p:cNvPr id="14" name="Arc 13"/>
          <p:cNvSpPr/>
          <p:nvPr userDrawn="1"/>
        </p:nvSpPr>
        <p:spPr>
          <a:xfrm rot="843944">
            <a:off x="-2807930" y="6134796"/>
            <a:ext cx="6722366" cy="2222225"/>
          </a:xfrm>
          <a:prstGeom prst="arc">
            <a:avLst>
              <a:gd name="adj1" fmla="val 11859825"/>
              <a:gd name="adj2" fmla="val 606486"/>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18" name="Arc 17"/>
          <p:cNvSpPr/>
          <p:nvPr userDrawn="1"/>
        </p:nvSpPr>
        <p:spPr>
          <a:xfrm rot="11619725">
            <a:off x="7090856" y="-430588"/>
            <a:ext cx="4407548" cy="2239878"/>
          </a:xfrm>
          <a:prstGeom prst="arc">
            <a:avLst>
              <a:gd name="adj1" fmla="val 11859825"/>
              <a:gd name="adj2" fmla="val 606486"/>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2" name="Title 1"/>
          <p:cNvSpPr>
            <a:spLocks noGrp="1"/>
          </p:cNvSpPr>
          <p:nvPr>
            <p:ph type="ctrTitle" hasCustomPrompt="1"/>
          </p:nvPr>
        </p:nvSpPr>
        <p:spPr>
          <a:xfrm>
            <a:off x="6085840" y="2492958"/>
            <a:ext cx="4389419" cy="2631887"/>
          </a:xfrm>
        </p:spPr>
        <p:txBody>
          <a:bodyPr anchor="b">
            <a:noAutofit/>
          </a:bodyPr>
          <a:lstStyle>
            <a:lvl1pPr algn="l">
              <a:defRPr sz="4800" b="1" cap="all" baseline="0">
                <a:solidFill>
                  <a:schemeClr val="bg1"/>
                </a:solidFill>
                <a:latin typeface="+mn-lt"/>
              </a:defRPr>
            </a:lvl1pPr>
          </a:lstStyle>
          <a:p>
            <a:r>
              <a:rPr lang="fr-FR" dirty="0"/>
              <a:t>Cliquez et modifiez le nom du client</a:t>
            </a:r>
            <a:endParaRPr lang="en-US" dirty="0"/>
          </a:p>
        </p:txBody>
      </p:sp>
      <p:sp>
        <p:nvSpPr>
          <p:cNvPr id="3" name="Subtitle 2"/>
          <p:cNvSpPr>
            <a:spLocks noGrp="1"/>
          </p:cNvSpPr>
          <p:nvPr>
            <p:ph type="subTitle" idx="1"/>
          </p:nvPr>
        </p:nvSpPr>
        <p:spPr>
          <a:xfrm>
            <a:off x="6085840" y="5108843"/>
            <a:ext cx="4389419" cy="1825171"/>
          </a:xfrm>
        </p:spPr>
        <p:txBody>
          <a:bodyPr anchor="t">
            <a:noAutofit/>
          </a:bodyPr>
          <a:lstStyle>
            <a:lvl1pPr marL="0" indent="0" algn="l">
              <a:buNone/>
              <a:defRPr sz="3200" b="1">
                <a:solidFill>
                  <a:schemeClr val="bg1"/>
                </a:solidFill>
                <a:latin typeface="+mj-lt"/>
              </a:defRPr>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fr-FR" dirty="0"/>
              <a:t>Cliquez pour modifier le style des sous-titres du masque</a:t>
            </a:r>
            <a:endParaRPr lang="en-US" dirty="0"/>
          </a:p>
        </p:txBody>
      </p:sp>
      <p:sp>
        <p:nvSpPr>
          <p:cNvPr id="20" name="Arc 19"/>
          <p:cNvSpPr/>
          <p:nvPr userDrawn="1"/>
        </p:nvSpPr>
        <p:spPr>
          <a:xfrm rot="11619725">
            <a:off x="7258288" y="-415430"/>
            <a:ext cx="4590915" cy="2411529"/>
          </a:xfrm>
          <a:prstGeom prst="arc">
            <a:avLst>
              <a:gd name="adj1" fmla="val 11859825"/>
              <a:gd name="adj2" fmla="val 606486"/>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15" name="Arc 14"/>
          <p:cNvSpPr/>
          <p:nvPr userDrawn="1"/>
        </p:nvSpPr>
        <p:spPr>
          <a:xfrm rot="544188">
            <a:off x="-1953698" y="6804999"/>
            <a:ext cx="6722366" cy="2222225"/>
          </a:xfrm>
          <a:prstGeom prst="arc">
            <a:avLst>
              <a:gd name="adj1" fmla="val 11859825"/>
              <a:gd name="adj2" fmla="val 606486"/>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Tree>
    <p:extLst>
      <p:ext uri="{BB962C8B-B14F-4D97-AF65-F5344CB8AC3E}">
        <p14:creationId xmlns:p14="http://schemas.microsoft.com/office/powerpoint/2010/main" val="163596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Fiche">
    <p:spTree>
      <p:nvGrpSpPr>
        <p:cNvPr id="1" name=""/>
        <p:cNvGrpSpPr/>
        <p:nvPr/>
      </p:nvGrpSpPr>
      <p:grpSpPr>
        <a:xfrm>
          <a:off x="0" y="0"/>
          <a:ext cx="0" cy="0"/>
          <a:chOff x="0" y="0"/>
          <a:chExt cx="0" cy="0"/>
        </a:xfrm>
      </p:grpSpPr>
      <p:grpSp>
        <p:nvGrpSpPr>
          <p:cNvPr id="24" name="Groupe 23"/>
          <p:cNvGrpSpPr/>
          <p:nvPr userDrawn="1"/>
        </p:nvGrpSpPr>
        <p:grpSpPr>
          <a:xfrm>
            <a:off x="5026416" y="1383274"/>
            <a:ext cx="1009102" cy="916563"/>
            <a:chOff x="5629730" y="1659098"/>
            <a:chExt cx="934195" cy="848525"/>
          </a:xfrm>
        </p:grpSpPr>
        <p:grpSp>
          <p:nvGrpSpPr>
            <p:cNvPr id="23" name="Groupe 22"/>
            <p:cNvGrpSpPr/>
            <p:nvPr userDrawn="1"/>
          </p:nvGrpSpPr>
          <p:grpSpPr>
            <a:xfrm>
              <a:off x="5943150" y="1659098"/>
              <a:ext cx="620775" cy="848525"/>
              <a:chOff x="5943150" y="1659098"/>
              <a:chExt cx="620775" cy="848525"/>
            </a:xfrm>
          </p:grpSpPr>
          <p:sp>
            <p:nvSpPr>
              <p:cNvPr id="50" name="Freeform 25"/>
              <p:cNvSpPr>
                <a:spLocks noEditPoints="1"/>
              </p:cNvSpPr>
              <p:nvPr userDrawn="1"/>
            </p:nvSpPr>
            <p:spPr bwMode="auto">
              <a:xfrm>
                <a:off x="5943150" y="1728776"/>
                <a:ext cx="556410" cy="559888"/>
              </a:xfrm>
              <a:custGeom>
                <a:avLst/>
                <a:gdLst>
                  <a:gd name="T0" fmla="*/ 70 w 320"/>
                  <a:gd name="T1" fmla="*/ 28 h 322"/>
                  <a:gd name="T2" fmla="*/ 2 w 320"/>
                  <a:gd name="T3" fmla="*/ 128 h 322"/>
                  <a:gd name="T4" fmla="*/ 18 w 320"/>
                  <a:gd name="T5" fmla="*/ 238 h 322"/>
                  <a:gd name="T6" fmla="*/ 112 w 320"/>
                  <a:gd name="T7" fmla="*/ 314 h 322"/>
                  <a:gd name="T8" fmla="*/ 222 w 320"/>
                  <a:gd name="T9" fmla="*/ 310 h 322"/>
                  <a:gd name="T10" fmla="*/ 308 w 320"/>
                  <a:gd name="T11" fmla="*/ 224 h 322"/>
                  <a:gd name="T12" fmla="*/ 312 w 320"/>
                  <a:gd name="T13" fmla="*/ 114 h 322"/>
                  <a:gd name="T14" fmla="*/ 236 w 320"/>
                  <a:gd name="T15" fmla="*/ 20 h 322"/>
                  <a:gd name="T16" fmla="*/ 92 w 320"/>
                  <a:gd name="T17" fmla="*/ 274 h 322"/>
                  <a:gd name="T18" fmla="*/ 64 w 320"/>
                  <a:gd name="T19" fmla="*/ 262 h 322"/>
                  <a:gd name="T20" fmla="*/ 64 w 320"/>
                  <a:gd name="T21" fmla="*/ 246 h 322"/>
                  <a:gd name="T22" fmla="*/ 62 w 320"/>
                  <a:gd name="T23" fmla="*/ 220 h 322"/>
                  <a:gd name="T24" fmla="*/ 68 w 320"/>
                  <a:gd name="T25" fmla="*/ 200 h 322"/>
                  <a:gd name="T26" fmla="*/ 90 w 320"/>
                  <a:gd name="T27" fmla="*/ 212 h 322"/>
                  <a:gd name="T28" fmla="*/ 96 w 320"/>
                  <a:gd name="T29" fmla="*/ 272 h 322"/>
                  <a:gd name="T30" fmla="*/ 128 w 320"/>
                  <a:gd name="T31" fmla="*/ 108 h 322"/>
                  <a:gd name="T32" fmla="*/ 108 w 320"/>
                  <a:gd name="T33" fmla="*/ 134 h 322"/>
                  <a:gd name="T34" fmla="*/ 84 w 320"/>
                  <a:gd name="T35" fmla="*/ 122 h 322"/>
                  <a:gd name="T36" fmla="*/ 88 w 320"/>
                  <a:gd name="T37" fmla="*/ 154 h 322"/>
                  <a:gd name="T38" fmla="*/ 80 w 320"/>
                  <a:gd name="T39" fmla="*/ 160 h 322"/>
                  <a:gd name="T40" fmla="*/ 74 w 320"/>
                  <a:gd name="T41" fmla="*/ 160 h 322"/>
                  <a:gd name="T42" fmla="*/ 68 w 320"/>
                  <a:gd name="T43" fmla="*/ 178 h 322"/>
                  <a:gd name="T44" fmla="*/ 54 w 320"/>
                  <a:gd name="T45" fmla="*/ 166 h 322"/>
                  <a:gd name="T46" fmla="*/ 48 w 320"/>
                  <a:gd name="T47" fmla="*/ 146 h 322"/>
                  <a:gd name="T48" fmla="*/ 50 w 320"/>
                  <a:gd name="T49" fmla="*/ 138 h 322"/>
                  <a:gd name="T50" fmla="*/ 50 w 320"/>
                  <a:gd name="T51" fmla="*/ 128 h 322"/>
                  <a:gd name="T52" fmla="*/ 44 w 320"/>
                  <a:gd name="T53" fmla="*/ 114 h 322"/>
                  <a:gd name="T54" fmla="*/ 58 w 320"/>
                  <a:gd name="T55" fmla="*/ 58 h 322"/>
                  <a:gd name="T56" fmla="*/ 86 w 320"/>
                  <a:gd name="T57" fmla="*/ 36 h 322"/>
                  <a:gd name="T58" fmla="*/ 106 w 320"/>
                  <a:gd name="T59" fmla="*/ 36 h 322"/>
                  <a:gd name="T60" fmla="*/ 122 w 320"/>
                  <a:gd name="T61" fmla="*/ 40 h 322"/>
                  <a:gd name="T62" fmla="*/ 140 w 320"/>
                  <a:gd name="T63" fmla="*/ 24 h 322"/>
                  <a:gd name="T64" fmla="*/ 168 w 320"/>
                  <a:gd name="T65" fmla="*/ 24 h 322"/>
                  <a:gd name="T66" fmla="*/ 134 w 320"/>
                  <a:gd name="T67" fmla="*/ 46 h 322"/>
                  <a:gd name="T68" fmla="*/ 116 w 320"/>
                  <a:gd name="T69" fmla="*/ 54 h 322"/>
                  <a:gd name="T70" fmla="*/ 138 w 320"/>
                  <a:gd name="T71" fmla="*/ 58 h 322"/>
                  <a:gd name="T72" fmla="*/ 172 w 320"/>
                  <a:gd name="T73" fmla="*/ 42 h 322"/>
                  <a:gd name="T74" fmla="*/ 184 w 320"/>
                  <a:gd name="T75" fmla="*/ 54 h 322"/>
                  <a:gd name="T76" fmla="*/ 168 w 320"/>
                  <a:gd name="T77" fmla="*/ 76 h 322"/>
                  <a:gd name="T78" fmla="*/ 148 w 320"/>
                  <a:gd name="T79" fmla="*/ 86 h 322"/>
                  <a:gd name="T80" fmla="*/ 262 w 320"/>
                  <a:gd name="T81" fmla="*/ 222 h 322"/>
                  <a:gd name="T82" fmla="*/ 240 w 320"/>
                  <a:gd name="T83" fmla="*/ 242 h 322"/>
                  <a:gd name="T84" fmla="*/ 216 w 320"/>
                  <a:gd name="T85" fmla="*/ 254 h 322"/>
                  <a:gd name="T86" fmla="*/ 206 w 320"/>
                  <a:gd name="T87" fmla="*/ 272 h 322"/>
                  <a:gd name="T88" fmla="*/ 190 w 320"/>
                  <a:gd name="T89" fmla="*/ 254 h 322"/>
                  <a:gd name="T90" fmla="*/ 178 w 320"/>
                  <a:gd name="T91" fmla="*/ 210 h 322"/>
                  <a:gd name="T92" fmla="*/ 156 w 320"/>
                  <a:gd name="T93" fmla="*/ 168 h 322"/>
                  <a:gd name="T94" fmla="*/ 168 w 320"/>
                  <a:gd name="T95" fmla="*/ 138 h 322"/>
                  <a:gd name="T96" fmla="*/ 184 w 320"/>
                  <a:gd name="T97" fmla="*/ 142 h 322"/>
                  <a:gd name="T98" fmla="*/ 214 w 320"/>
                  <a:gd name="T99" fmla="*/ 152 h 322"/>
                  <a:gd name="T100" fmla="*/ 238 w 320"/>
                  <a:gd name="T101" fmla="*/ 162 h 322"/>
                  <a:gd name="T102" fmla="*/ 266 w 320"/>
                  <a:gd name="T103" fmla="*/ 182 h 322"/>
                  <a:gd name="T104" fmla="*/ 276 w 320"/>
                  <a:gd name="T105" fmla="*/ 90 h 322"/>
                  <a:gd name="T106" fmla="*/ 270 w 320"/>
                  <a:gd name="T107" fmla="*/ 104 h 322"/>
                  <a:gd name="T108" fmla="*/ 258 w 320"/>
                  <a:gd name="T109" fmla="*/ 80 h 322"/>
                  <a:gd name="T110" fmla="*/ 260 w 320"/>
                  <a:gd name="T111" fmla="*/ 70 h 322"/>
                  <a:gd name="T112" fmla="*/ 252 w 320"/>
                  <a:gd name="T113" fmla="*/ 52 h 322"/>
                  <a:gd name="T114" fmla="*/ 280 w 320"/>
                  <a:gd name="T115" fmla="*/ 64 h 322"/>
                  <a:gd name="T116" fmla="*/ 276 w 320"/>
                  <a:gd name="T117" fmla="*/ 7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 h="322">
                    <a:moveTo>
                      <a:pt x="160" y="0"/>
                    </a:moveTo>
                    <a:lnTo>
                      <a:pt x="160" y="0"/>
                    </a:lnTo>
                    <a:lnTo>
                      <a:pt x="144" y="2"/>
                    </a:lnTo>
                    <a:lnTo>
                      <a:pt x="128" y="4"/>
                    </a:lnTo>
                    <a:lnTo>
                      <a:pt x="112" y="8"/>
                    </a:lnTo>
                    <a:lnTo>
                      <a:pt x="98" y="14"/>
                    </a:lnTo>
                    <a:lnTo>
                      <a:pt x="84" y="20"/>
                    </a:lnTo>
                    <a:lnTo>
                      <a:pt x="70" y="28"/>
                    </a:lnTo>
                    <a:lnTo>
                      <a:pt x="58" y="38"/>
                    </a:lnTo>
                    <a:lnTo>
                      <a:pt x="46" y="48"/>
                    </a:lnTo>
                    <a:lnTo>
                      <a:pt x="36" y="60"/>
                    </a:lnTo>
                    <a:lnTo>
                      <a:pt x="28" y="72"/>
                    </a:lnTo>
                    <a:lnTo>
                      <a:pt x="18" y="84"/>
                    </a:lnTo>
                    <a:lnTo>
                      <a:pt x="12" y="98"/>
                    </a:lnTo>
                    <a:lnTo>
                      <a:pt x="6" y="114"/>
                    </a:lnTo>
                    <a:lnTo>
                      <a:pt x="2" y="128"/>
                    </a:lnTo>
                    <a:lnTo>
                      <a:pt x="0" y="144"/>
                    </a:lnTo>
                    <a:lnTo>
                      <a:pt x="0" y="160"/>
                    </a:lnTo>
                    <a:lnTo>
                      <a:pt x="0" y="160"/>
                    </a:lnTo>
                    <a:lnTo>
                      <a:pt x="0" y="178"/>
                    </a:lnTo>
                    <a:lnTo>
                      <a:pt x="2" y="194"/>
                    </a:lnTo>
                    <a:lnTo>
                      <a:pt x="6" y="208"/>
                    </a:lnTo>
                    <a:lnTo>
                      <a:pt x="12" y="224"/>
                    </a:lnTo>
                    <a:lnTo>
                      <a:pt x="18" y="238"/>
                    </a:lnTo>
                    <a:lnTo>
                      <a:pt x="26" y="250"/>
                    </a:lnTo>
                    <a:lnTo>
                      <a:pt x="36" y="264"/>
                    </a:lnTo>
                    <a:lnTo>
                      <a:pt x="46" y="274"/>
                    </a:lnTo>
                    <a:lnTo>
                      <a:pt x="58" y="284"/>
                    </a:lnTo>
                    <a:lnTo>
                      <a:pt x="70" y="294"/>
                    </a:lnTo>
                    <a:lnTo>
                      <a:pt x="82" y="302"/>
                    </a:lnTo>
                    <a:lnTo>
                      <a:pt x="96" y="308"/>
                    </a:lnTo>
                    <a:lnTo>
                      <a:pt x="112" y="314"/>
                    </a:lnTo>
                    <a:lnTo>
                      <a:pt x="126" y="318"/>
                    </a:lnTo>
                    <a:lnTo>
                      <a:pt x="142" y="320"/>
                    </a:lnTo>
                    <a:lnTo>
                      <a:pt x="158" y="322"/>
                    </a:lnTo>
                    <a:lnTo>
                      <a:pt x="158" y="322"/>
                    </a:lnTo>
                    <a:lnTo>
                      <a:pt x="174" y="320"/>
                    </a:lnTo>
                    <a:lnTo>
                      <a:pt x="190" y="318"/>
                    </a:lnTo>
                    <a:lnTo>
                      <a:pt x="206" y="314"/>
                    </a:lnTo>
                    <a:lnTo>
                      <a:pt x="222" y="310"/>
                    </a:lnTo>
                    <a:lnTo>
                      <a:pt x="236" y="302"/>
                    </a:lnTo>
                    <a:lnTo>
                      <a:pt x="248" y="294"/>
                    </a:lnTo>
                    <a:lnTo>
                      <a:pt x="262" y="286"/>
                    </a:lnTo>
                    <a:lnTo>
                      <a:pt x="272" y="274"/>
                    </a:lnTo>
                    <a:lnTo>
                      <a:pt x="284" y="264"/>
                    </a:lnTo>
                    <a:lnTo>
                      <a:pt x="292" y="252"/>
                    </a:lnTo>
                    <a:lnTo>
                      <a:pt x="300" y="238"/>
                    </a:lnTo>
                    <a:lnTo>
                      <a:pt x="308" y="224"/>
                    </a:lnTo>
                    <a:lnTo>
                      <a:pt x="312" y="208"/>
                    </a:lnTo>
                    <a:lnTo>
                      <a:pt x="316" y="194"/>
                    </a:lnTo>
                    <a:lnTo>
                      <a:pt x="320" y="178"/>
                    </a:lnTo>
                    <a:lnTo>
                      <a:pt x="320" y="160"/>
                    </a:lnTo>
                    <a:lnTo>
                      <a:pt x="320" y="160"/>
                    </a:lnTo>
                    <a:lnTo>
                      <a:pt x="320" y="144"/>
                    </a:lnTo>
                    <a:lnTo>
                      <a:pt x="316" y="130"/>
                    </a:lnTo>
                    <a:lnTo>
                      <a:pt x="312" y="114"/>
                    </a:lnTo>
                    <a:lnTo>
                      <a:pt x="308" y="100"/>
                    </a:lnTo>
                    <a:lnTo>
                      <a:pt x="300" y="86"/>
                    </a:lnTo>
                    <a:lnTo>
                      <a:pt x="292" y="72"/>
                    </a:lnTo>
                    <a:lnTo>
                      <a:pt x="284" y="60"/>
                    </a:lnTo>
                    <a:lnTo>
                      <a:pt x="274" y="48"/>
                    </a:lnTo>
                    <a:lnTo>
                      <a:pt x="262" y="38"/>
                    </a:lnTo>
                    <a:lnTo>
                      <a:pt x="250" y="28"/>
                    </a:lnTo>
                    <a:lnTo>
                      <a:pt x="236" y="20"/>
                    </a:lnTo>
                    <a:lnTo>
                      <a:pt x="222" y="14"/>
                    </a:lnTo>
                    <a:lnTo>
                      <a:pt x="208" y="8"/>
                    </a:lnTo>
                    <a:lnTo>
                      <a:pt x="192" y="4"/>
                    </a:lnTo>
                    <a:lnTo>
                      <a:pt x="176" y="2"/>
                    </a:lnTo>
                    <a:lnTo>
                      <a:pt x="160" y="0"/>
                    </a:lnTo>
                    <a:lnTo>
                      <a:pt x="160" y="0"/>
                    </a:lnTo>
                    <a:close/>
                    <a:moveTo>
                      <a:pt x="92" y="274"/>
                    </a:moveTo>
                    <a:lnTo>
                      <a:pt x="92" y="274"/>
                    </a:lnTo>
                    <a:lnTo>
                      <a:pt x="88" y="274"/>
                    </a:lnTo>
                    <a:lnTo>
                      <a:pt x="86" y="272"/>
                    </a:lnTo>
                    <a:lnTo>
                      <a:pt x="86" y="272"/>
                    </a:lnTo>
                    <a:lnTo>
                      <a:pt x="84" y="266"/>
                    </a:lnTo>
                    <a:lnTo>
                      <a:pt x="84" y="266"/>
                    </a:lnTo>
                    <a:lnTo>
                      <a:pt x="76" y="268"/>
                    </a:lnTo>
                    <a:lnTo>
                      <a:pt x="70" y="268"/>
                    </a:lnTo>
                    <a:lnTo>
                      <a:pt x="64" y="262"/>
                    </a:lnTo>
                    <a:lnTo>
                      <a:pt x="62" y="256"/>
                    </a:lnTo>
                    <a:lnTo>
                      <a:pt x="62" y="256"/>
                    </a:lnTo>
                    <a:lnTo>
                      <a:pt x="64" y="252"/>
                    </a:lnTo>
                    <a:lnTo>
                      <a:pt x="64" y="252"/>
                    </a:lnTo>
                    <a:lnTo>
                      <a:pt x="64" y="248"/>
                    </a:lnTo>
                    <a:lnTo>
                      <a:pt x="64" y="248"/>
                    </a:lnTo>
                    <a:lnTo>
                      <a:pt x="64" y="246"/>
                    </a:lnTo>
                    <a:lnTo>
                      <a:pt x="64" y="246"/>
                    </a:lnTo>
                    <a:lnTo>
                      <a:pt x="60" y="242"/>
                    </a:lnTo>
                    <a:lnTo>
                      <a:pt x="60" y="236"/>
                    </a:lnTo>
                    <a:lnTo>
                      <a:pt x="60" y="236"/>
                    </a:lnTo>
                    <a:lnTo>
                      <a:pt x="60" y="232"/>
                    </a:lnTo>
                    <a:lnTo>
                      <a:pt x="60" y="232"/>
                    </a:lnTo>
                    <a:lnTo>
                      <a:pt x="62" y="226"/>
                    </a:lnTo>
                    <a:lnTo>
                      <a:pt x="62" y="226"/>
                    </a:lnTo>
                    <a:lnTo>
                      <a:pt x="62" y="220"/>
                    </a:lnTo>
                    <a:lnTo>
                      <a:pt x="66" y="216"/>
                    </a:lnTo>
                    <a:lnTo>
                      <a:pt x="66" y="216"/>
                    </a:lnTo>
                    <a:lnTo>
                      <a:pt x="66" y="210"/>
                    </a:lnTo>
                    <a:lnTo>
                      <a:pt x="66" y="210"/>
                    </a:lnTo>
                    <a:lnTo>
                      <a:pt x="64" y="208"/>
                    </a:lnTo>
                    <a:lnTo>
                      <a:pt x="64" y="204"/>
                    </a:lnTo>
                    <a:lnTo>
                      <a:pt x="64" y="202"/>
                    </a:lnTo>
                    <a:lnTo>
                      <a:pt x="68" y="200"/>
                    </a:lnTo>
                    <a:lnTo>
                      <a:pt x="68" y="200"/>
                    </a:lnTo>
                    <a:lnTo>
                      <a:pt x="76" y="194"/>
                    </a:lnTo>
                    <a:lnTo>
                      <a:pt x="76" y="194"/>
                    </a:lnTo>
                    <a:lnTo>
                      <a:pt x="80" y="194"/>
                    </a:lnTo>
                    <a:lnTo>
                      <a:pt x="84" y="198"/>
                    </a:lnTo>
                    <a:lnTo>
                      <a:pt x="84" y="198"/>
                    </a:lnTo>
                    <a:lnTo>
                      <a:pt x="88" y="204"/>
                    </a:lnTo>
                    <a:lnTo>
                      <a:pt x="90" y="212"/>
                    </a:lnTo>
                    <a:lnTo>
                      <a:pt x="90" y="212"/>
                    </a:lnTo>
                    <a:lnTo>
                      <a:pt x="90" y="224"/>
                    </a:lnTo>
                    <a:lnTo>
                      <a:pt x="90" y="224"/>
                    </a:lnTo>
                    <a:lnTo>
                      <a:pt x="92" y="232"/>
                    </a:lnTo>
                    <a:lnTo>
                      <a:pt x="92" y="232"/>
                    </a:lnTo>
                    <a:lnTo>
                      <a:pt x="96" y="268"/>
                    </a:lnTo>
                    <a:lnTo>
                      <a:pt x="96" y="268"/>
                    </a:lnTo>
                    <a:lnTo>
                      <a:pt x="96" y="272"/>
                    </a:lnTo>
                    <a:lnTo>
                      <a:pt x="92" y="274"/>
                    </a:lnTo>
                    <a:lnTo>
                      <a:pt x="92" y="274"/>
                    </a:lnTo>
                    <a:close/>
                    <a:moveTo>
                      <a:pt x="144" y="90"/>
                    </a:moveTo>
                    <a:lnTo>
                      <a:pt x="144" y="90"/>
                    </a:lnTo>
                    <a:lnTo>
                      <a:pt x="134" y="98"/>
                    </a:lnTo>
                    <a:lnTo>
                      <a:pt x="134" y="98"/>
                    </a:lnTo>
                    <a:lnTo>
                      <a:pt x="128" y="108"/>
                    </a:lnTo>
                    <a:lnTo>
                      <a:pt x="128" y="108"/>
                    </a:lnTo>
                    <a:lnTo>
                      <a:pt x="128" y="110"/>
                    </a:lnTo>
                    <a:lnTo>
                      <a:pt x="128" y="110"/>
                    </a:lnTo>
                    <a:lnTo>
                      <a:pt x="120" y="118"/>
                    </a:lnTo>
                    <a:lnTo>
                      <a:pt x="116" y="126"/>
                    </a:lnTo>
                    <a:lnTo>
                      <a:pt x="116" y="126"/>
                    </a:lnTo>
                    <a:lnTo>
                      <a:pt x="114" y="136"/>
                    </a:lnTo>
                    <a:lnTo>
                      <a:pt x="114" y="136"/>
                    </a:lnTo>
                    <a:lnTo>
                      <a:pt x="108" y="134"/>
                    </a:lnTo>
                    <a:lnTo>
                      <a:pt x="106" y="128"/>
                    </a:lnTo>
                    <a:lnTo>
                      <a:pt x="106" y="128"/>
                    </a:lnTo>
                    <a:lnTo>
                      <a:pt x="104" y="124"/>
                    </a:lnTo>
                    <a:lnTo>
                      <a:pt x="98" y="120"/>
                    </a:lnTo>
                    <a:lnTo>
                      <a:pt x="94" y="118"/>
                    </a:lnTo>
                    <a:lnTo>
                      <a:pt x="88" y="120"/>
                    </a:lnTo>
                    <a:lnTo>
                      <a:pt x="88" y="120"/>
                    </a:lnTo>
                    <a:lnTo>
                      <a:pt x="84" y="122"/>
                    </a:lnTo>
                    <a:lnTo>
                      <a:pt x="84" y="122"/>
                    </a:lnTo>
                    <a:lnTo>
                      <a:pt x="80" y="124"/>
                    </a:lnTo>
                    <a:lnTo>
                      <a:pt x="78" y="126"/>
                    </a:lnTo>
                    <a:lnTo>
                      <a:pt x="78" y="130"/>
                    </a:lnTo>
                    <a:lnTo>
                      <a:pt x="78" y="134"/>
                    </a:lnTo>
                    <a:lnTo>
                      <a:pt x="78" y="134"/>
                    </a:lnTo>
                    <a:lnTo>
                      <a:pt x="84" y="148"/>
                    </a:lnTo>
                    <a:lnTo>
                      <a:pt x="88" y="154"/>
                    </a:lnTo>
                    <a:lnTo>
                      <a:pt x="94" y="160"/>
                    </a:lnTo>
                    <a:lnTo>
                      <a:pt x="94" y="160"/>
                    </a:lnTo>
                    <a:lnTo>
                      <a:pt x="100" y="164"/>
                    </a:lnTo>
                    <a:lnTo>
                      <a:pt x="100" y="166"/>
                    </a:lnTo>
                    <a:lnTo>
                      <a:pt x="102" y="170"/>
                    </a:lnTo>
                    <a:lnTo>
                      <a:pt x="102" y="170"/>
                    </a:lnTo>
                    <a:lnTo>
                      <a:pt x="86" y="164"/>
                    </a:lnTo>
                    <a:lnTo>
                      <a:pt x="80" y="160"/>
                    </a:lnTo>
                    <a:lnTo>
                      <a:pt x="74" y="156"/>
                    </a:lnTo>
                    <a:lnTo>
                      <a:pt x="74" y="156"/>
                    </a:lnTo>
                    <a:lnTo>
                      <a:pt x="68" y="152"/>
                    </a:lnTo>
                    <a:lnTo>
                      <a:pt x="68" y="152"/>
                    </a:lnTo>
                    <a:lnTo>
                      <a:pt x="66" y="150"/>
                    </a:lnTo>
                    <a:lnTo>
                      <a:pt x="66" y="150"/>
                    </a:lnTo>
                    <a:lnTo>
                      <a:pt x="74" y="160"/>
                    </a:lnTo>
                    <a:lnTo>
                      <a:pt x="74" y="160"/>
                    </a:lnTo>
                    <a:lnTo>
                      <a:pt x="74" y="162"/>
                    </a:lnTo>
                    <a:lnTo>
                      <a:pt x="72" y="162"/>
                    </a:lnTo>
                    <a:lnTo>
                      <a:pt x="72" y="162"/>
                    </a:lnTo>
                    <a:lnTo>
                      <a:pt x="66" y="164"/>
                    </a:lnTo>
                    <a:lnTo>
                      <a:pt x="66" y="164"/>
                    </a:lnTo>
                    <a:lnTo>
                      <a:pt x="70" y="170"/>
                    </a:lnTo>
                    <a:lnTo>
                      <a:pt x="70" y="170"/>
                    </a:lnTo>
                    <a:lnTo>
                      <a:pt x="68" y="178"/>
                    </a:lnTo>
                    <a:lnTo>
                      <a:pt x="68" y="178"/>
                    </a:lnTo>
                    <a:lnTo>
                      <a:pt x="66" y="180"/>
                    </a:lnTo>
                    <a:lnTo>
                      <a:pt x="62" y="180"/>
                    </a:lnTo>
                    <a:lnTo>
                      <a:pt x="62" y="180"/>
                    </a:lnTo>
                    <a:lnTo>
                      <a:pt x="60" y="178"/>
                    </a:lnTo>
                    <a:lnTo>
                      <a:pt x="60" y="178"/>
                    </a:lnTo>
                    <a:lnTo>
                      <a:pt x="54" y="166"/>
                    </a:lnTo>
                    <a:lnTo>
                      <a:pt x="54" y="166"/>
                    </a:lnTo>
                    <a:lnTo>
                      <a:pt x="52" y="164"/>
                    </a:lnTo>
                    <a:lnTo>
                      <a:pt x="52" y="164"/>
                    </a:lnTo>
                    <a:lnTo>
                      <a:pt x="52" y="158"/>
                    </a:lnTo>
                    <a:lnTo>
                      <a:pt x="48" y="154"/>
                    </a:lnTo>
                    <a:lnTo>
                      <a:pt x="48" y="154"/>
                    </a:lnTo>
                    <a:lnTo>
                      <a:pt x="48" y="152"/>
                    </a:lnTo>
                    <a:lnTo>
                      <a:pt x="48" y="152"/>
                    </a:lnTo>
                    <a:lnTo>
                      <a:pt x="48" y="146"/>
                    </a:lnTo>
                    <a:lnTo>
                      <a:pt x="48" y="146"/>
                    </a:lnTo>
                    <a:lnTo>
                      <a:pt x="52" y="148"/>
                    </a:lnTo>
                    <a:lnTo>
                      <a:pt x="52" y="148"/>
                    </a:lnTo>
                    <a:lnTo>
                      <a:pt x="50" y="146"/>
                    </a:lnTo>
                    <a:lnTo>
                      <a:pt x="50" y="146"/>
                    </a:lnTo>
                    <a:lnTo>
                      <a:pt x="50" y="144"/>
                    </a:lnTo>
                    <a:lnTo>
                      <a:pt x="50" y="144"/>
                    </a:lnTo>
                    <a:lnTo>
                      <a:pt x="50" y="138"/>
                    </a:lnTo>
                    <a:lnTo>
                      <a:pt x="46" y="134"/>
                    </a:lnTo>
                    <a:lnTo>
                      <a:pt x="46" y="134"/>
                    </a:lnTo>
                    <a:lnTo>
                      <a:pt x="44" y="132"/>
                    </a:lnTo>
                    <a:lnTo>
                      <a:pt x="44" y="132"/>
                    </a:lnTo>
                    <a:lnTo>
                      <a:pt x="44" y="126"/>
                    </a:lnTo>
                    <a:lnTo>
                      <a:pt x="44" y="126"/>
                    </a:lnTo>
                    <a:lnTo>
                      <a:pt x="50" y="128"/>
                    </a:lnTo>
                    <a:lnTo>
                      <a:pt x="50" y="128"/>
                    </a:lnTo>
                    <a:lnTo>
                      <a:pt x="52" y="128"/>
                    </a:lnTo>
                    <a:lnTo>
                      <a:pt x="52" y="128"/>
                    </a:lnTo>
                    <a:lnTo>
                      <a:pt x="54" y="126"/>
                    </a:lnTo>
                    <a:lnTo>
                      <a:pt x="54" y="126"/>
                    </a:lnTo>
                    <a:lnTo>
                      <a:pt x="52" y="122"/>
                    </a:lnTo>
                    <a:lnTo>
                      <a:pt x="48" y="116"/>
                    </a:lnTo>
                    <a:lnTo>
                      <a:pt x="48" y="116"/>
                    </a:lnTo>
                    <a:lnTo>
                      <a:pt x="44" y="114"/>
                    </a:lnTo>
                    <a:lnTo>
                      <a:pt x="42" y="108"/>
                    </a:lnTo>
                    <a:lnTo>
                      <a:pt x="42" y="104"/>
                    </a:lnTo>
                    <a:lnTo>
                      <a:pt x="42" y="100"/>
                    </a:lnTo>
                    <a:lnTo>
                      <a:pt x="42" y="100"/>
                    </a:lnTo>
                    <a:lnTo>
                      <a:pt x="54" y="78"/>
                    </a:lnTo>
                    <a:lnTo>
                      <a:pt x="54" y="78"/>
                    </a:lnTo>
                    <a:lnTo>
                      <a:pt x="56" y="68"/>
                    </a:lnTo>
                    <a:lnTo>
                      <a:pt x="58" y="58"/>
                    </a:lnTo>
                    <a:lnTo>
                      <a:pt x="58" y="58"/>
                    </a:lnTo>
                    <a:lnTo>
                      <a:pt x="60" y="52"/>
                    </a:lnTo>
                    <a:lnTo>
                      <a:pt x="60" y="52"/>
                    </a:lnTo>
                    <a:lnTo>
                      <a:pt x="70" y="44"/>
                    </a:lnTo>
                    <a:lnTo>
                      <a:pt x="70" y="44"/>
                    </a:lnTo>
                    <a:lnTo>
                      <a:pt x="80" y="38"/>
                    </a:lnTo>
                    <a:lnTo>
                      <a:pt x="80" y="38"/>
                    </a:lnTo>
                    <a:lnTo>
                      <a:pt x="86" y="36"/>
                    </a:lnTo>
                    <a:lnTo>
                      <a:pt x="90" y="38"/>
                    </a:lnTo>
                    <a:lnTo>
                      <a:pt x="92" y="40"/>
                    </a:lnTo>
                    <a:lnTo>
                      <a:pt x="92" y="40"/>
                    </a:lnTo>
                    <a:lnTo>
                      <a:pt x="96" y="40"/>
                    </a:lnTo>
                    <a:lnTo>
                      <a:pt x="96" y="40"/>
                    </a:lnTo>
                    <a:lnTo>
                      <a:pt x="102" y="36"/>
                    </a:lnTo>
                    <a:lnTo>
                      <a:pt x="102" y="36"/>
                    </a:lnTo>
                    <a:lnTo>
                      <a:pt x="106" y="36"/>
                    </a:lnTo>
                    <a:lnTo>
                      <a:pt x="108" y="36"/>
                    </a:lnTo>
                    <a:lnTo>
                      <a:pt x="108" y="42"/>
                    </a:lnTo>
                    <a:lnTo>
                      <a:pt x="108" y="42"/>
                    </a:lnTo>
                    <a:lnTo>
                      <a:pt x="114" y="40"/>
                    </a:lnTo>
                    <a:lnTo>
                      <a:pt x="114" y="40"/>
                    </a:lnTo>
                    <a:lnTo>
                      <a:pt x="118" y="36"/>
                    </a:lnTo>
                    <a:lnTo>
                      <a:pt x="122" y="40"/>
                    </a:lnTo>
                    <a:lnTo>
                      <a:pt x="122" y="40"/>
                    </a:lnTo>
                    <a:lnTo>
                      <a:pt x="124" y="40"/>
                    </a:lnTo>
                    <a:lnTo>
                      <a:pt x="124" y="40"/>
                    </a:lnTo>
                    <a:lnTo>
                      <a:pt x="130" y="36"/>
                    </a:lnTo>
                    <a:lnTo>
                      <a:pt x="130" y="36"/>
                    </a:lnTo>
                    <a:lnTo>
                      <a:pt x="132" y="32"/>
                    </a:lnTo>
                    <a:lnTo>
                      <a:pt x="132" y="32"/>
                    </a:lnTo>
                    <a:lnTo>
                      <a:pt x="136" y="28"/>
                    </a:lnTo>
                    <a:lnTo>
                      <a:pt x="140" y="24"/>
                    </a:lnTo>
                    <a:lnTo>
                      <a:pt x="140" y="24"/>
                    </a:lnTo>
                    <a:lnTo>
                      <a:pt x="146" y="20"/>
                    </a:lnTo>
                    <a:lnTo>
                      <a:pt x="146" y="20"/>
                    </a:lnTo>
                    <a:lnTo>
                      <a:pt x="150" y="18"/>
                    </a:lnTo>
                    <a:lnTo>
                      <a:pt x="156" y="18"/>
                    </a:lnTo>
                    <a:lnTo>
                      <a:pt x="156" y="18"/>
                    </a:lnTo>
                    <a:lnTo>
                      <a:pt x="168" y="24"/>
                    </a:lnTo>
                    <a:lnTo>
                      <a:pt x="168" y="24"/>
                    </a:lnTo>
                    <a:lnTo>
                      <a:pt x="158" y="32"/>
                    </a:lnTo>
                    <a:lnTo>
                      <a:pt x="158" y="32"/>
                    </a:lnTo>
                    <a:lnTo>
                      <a:pt x="150" y="40"/>
                    </a:lnTo>
                    <a:lnTo>
                      <a:pt x="150" y="40"/>
                    </a:lnTo>
                    <a:lnTo>
                      <a:pt x="146" y="40"/>
                    </a:lnTo>
                    <a:lnTo>
                      <a:pt x="146" y="40"/>
                    </a:lnTo>
                    <a:lnTo>
                      <a:pt x="138" y="46"/>
                    </a:lnTo>
                    <a:lnTo>
                      <a:pt x="134" y="46"/>
                    </a:lnTo>
                    <a:lnTo>
                      <a:pt x="130" y="46"/>
                    </a:lnTo>
                    <a:lnTo>
                      <a:pt x="130" y="46"/>
                    </a:lnTo>
                    <a:lnTo>
                      <a:pt x="130" y="52"/>
                    </a:lnTo>
                    <a:lnTo>
                      <a:pt x="130" y="52"/>
                    </a:lnTo>
                    <a:lnTo>
                      <a:pt x="122" y="52"/>
                    </a:lnTo>
                    <a:lnTo>
                      <a:pt x="122" y="52"/>
                    </a:lnTo>
                    <a:lnTo>
                      <a:pt x="116" y="54"/>
                    </a:lnTo>
                    <a:lnTo>
                      <a:pt x="116" y="54"/>
                    </a:lnTo>
                    <a:lnTo>
                      <a:pt x="116" y="58"/>
                    </a:lnTo>
                    <a:lnTo>
                      <a:pt x="116" y="58"/>
                    </a:lnTo>
                    <a:lnTo>
                      <a:pt x="126" y="60"/>
                    </a:lnTo>
                    <a:lnTo>
                      <a:pt x="132" y="62"/>
                    </a:lnTo>
                    <a:lnTo>
                      <a:pt x="136" y="60"/>
                    </a:lnTo>
                    <a:lnTo>
                      <a:pt x="136" y="60"/>
                    </a:lnTo>
                    <a:lnTo>
                      <a:pt x="138" y="58"/>
                    </a:lnTo>
                    <a:lnTo>
                      <a:pt x="138" y="58"/>
                    </a:lnTo>
                    <a:lnTo>
                      <a:pt x="140" y="52"/>
                    </a:lnTo>
                    <a:lnTo>
                      <a:pt x="142" y="50"/>
                    </a:lnTo>
                    <a:lnTo>
                      <a:pt x="146" y="48"/>
                    </a:lnTo>
                    <a:lnTo>
                      <a:pt x="152" y="48"/>
                    </a:lnTo>
                    <a:lnTo>
                      <a:pt x="152" y="48"/>
                    </a:lnTo>
                    <a:lnTo>
                      <a:pt x="158" y="48"/>
                    </a:lnTo>
                    <a:lnTo>
                      <a:pt x="158" y="48"/>
                    </a:lnTo>
                    <a:lnTo>
                      <a:pt x="172" y="42"/>
                    </a:lnTo>
                    <a:lnTo>
                      <a:pt x="172" y="42"/>
                    </a:lnTo>
                    <a:lnTo>
                      <a:pt x="178" y="40"/>
                    </a:lnTo>
                    <a:lnTo>
                      <a:pt x="182" y="42"/>
                    </a:lnTo>
                    <a:lnTo>
                      <a:pt x="182" y="42"/>
                    </a:lnTo>
                    <a:lnTo>
                      <a:pt x="186" y="48"/>
                    </a:lnTo>
                    <a:lnTo>
                      <a:pt x="186" y="50"/>
                    </a:lnTo>
                    <a:lnTo>
                      <a:pt x="184" y="54"/>
                    </a:lnTo>
                    <a:lnTo>
                      <a:pt x="184" y="54"/>
                    </a:lnTo>
                    <a:lnTo>
                      <a:pt x="182" y="62"/>
                    </a:lnTo>
                    <a:lnTo>
                      <a:pt x="182" y="62"/>
                    </a:lnTo>
                    <a:lnTo>
                      <a:pt x="180" y="68"/>
                    </a:lnTo>
                    <a:lnTo>
                      <a:pt x="174" y="70"/>
                    </a:lnTo>
                    <a:lnTo>
                      <a:pt x="174" y="70"/>
                    </a:lnTo>
                    <a:lnTo>
                      <a:pt x="168" y="70"/>
                    </a:lnTo>
                    <a:lnTo>
                      <a:pt x="168" y="76"/>
                    </a:lnTo>
                    <a:lnTo>
                      <a:pt x="168" y="76"/>
                    </a:lnTo>
                    <a:lnTo>
                      <a:pt x="166" y="80"/>
                    </a:lnTo>
                    <a:lnTo>
                      <a:pt x="164" y="82"/>
                    </a:lnTo>
                    <a:lnTo>
                      <a:pt x="162" y="84"/>
                    </a:lnTo>
                    <a:lnTo>
                      <a:pt x="158" y="86"/>
                    </a:lnTo>
                    <a:lnTo>
                      <a:pt x="158" y="86"/>
                    </a:lnTo>
                    <a:lnTo>
                      <a:pt x="152" y="86"/>
                    </a:lnTo>
                    <a:lnTo>
                      <a:pt x="152" y="86"/>
                    </a:lnTo>
                    <a:lnTo>
                      <a:pt x="148" y="86"/>
                    </a:lnTo>
                    <a:lnTo>
                      <a:pt x="144" y="90"/>
                    </a:lnTo>
                    <a:lnTo>
                      <a:pt x="144" y="90"/>
                    </a:lnTo>
                    <a:close/>
                    <a:moveTo>
                      <a:pt x="274" y="192"/>
                    </a:moveTo>
                    <a:lnTo>
                      <a:pt x="274" y="192"/>
                    </a:lnTo>
                    <a:lnTo>
                      <a:pt x="268" y="208"/>
                    </a:lnTo>
                    <a:lnTo>
                      <a:pt x="268" y="208"/>
                    </a:lnTo>
                    <a:lnTo>
                      <a:pt x="264" y="214"/>
                    </a:lnTo>
                    <a:lnTo>
                      <a:pt x="262" y="222"/>
                    </a:lnTo>
                    <a:lnTo>
                      <a:pt x="262" y="222"/>
                    </a:lnTo>
                    <a:lnTo>
                      <a:pt x="260" y="224"/>
                    </a:lnTo>
                    <a:lnTo>
                      <a:pt x="258" y="226"/>
                    </a:lnTo>
                    <a:lnTo>
                      <a:pt x="258" y="226"/>
                    </a:lnTo>
                    <a:lnTo>
                      <a:pt x="252" y="230"/>
                    </a:lnTo>
                    <a:lnTo>
                      <a:pt x="246" y="234"/>
                    </a:lnTo>
                    <a:lnTo>
                      <a:pt x="246" y="234"/>
                    </a:lnTo>
                    <a:lnTo>
                      <a:pt x="240" y="242"/>
                    </a:lnTo>
                    <a:lnTo>
                      <a:pt x="232" y="248"/>
                    </a:lnTo>
                    <a:lnTo>
                      <a:pt x="232" y="248"/>
                    </a:lnTo>
                    <a:lnTo>
                      <a:pt x="228" y="252"/>
                    </a:lnTo>
                    <a:lnTo>
                      <a:pt x="228" y="252"/>
                    </a:lnTo>
                    <a:lnTo>
                      <a:pt x="226" y="256"/>
                    </a:lnTo>
                    <a:lnTo>
                      <a:pt x="222" y="256"/>
                    </a:lnTo>
                    <a:lnTo>
                      <a:pt x="222" y="256"/>
                    </a:lnTo>
                    <a:lnTo>
                      <a:pt x="216" y="254"/>
                    </a:lnTo>
                    <a:lnTo>
                      <a:pt x="216" y="254"/>
                    </a:lnTo>
                    <a:lnTo>
                      <a:pt x="212" y="256"/>
                    </a:lnTo>
                    <a:lnTo>
                      <a:pt x="210" y="258"/>
                    </a:lnTo>
                    <a:lnTo>
                      <a:pt x="208" y="260"/>
                    </a:lnTo>
                    <a:lnTo>
                      <a:pt x="206" y="264"/>
                    </a:lnTo>
                    <a:lnTo>
                      <a:pt x="206" y="264"/>
                    </a:lnTo>
                    <a:lnTo>
                      <a:pt x="206" y="272"/>
                    </a:lnTo>
                    <a:lnTo>
                      <a:pt x="206" y="272"/>
                    </a:lnTo>
                    <a:lnTo>
                      <a:pt x="202" y="274"/>
                    </a:lnTo>
                    <a:lnTo>
                      <a:pt x="200" y="274"/>
                    </a:lnTo>
                    <a:lnTo>
                      <a:pt x="200" y="274"/>
                    </a:lnTo>
                    <a:lnTo>
                      <a:pt x="196" y="272"/>
                    </a:lnTo>
                    <a:lnTo>
                      <a:pt x="196" y="272"/>
                    </a:lnTo>
                    <a:lnTo>
                      <a:pt x="192" y="262"/>
                    </a:lnTo>
                    <a:lnTo>
                      <a:pt x="192" y="262"/>
                    </a:lnTo>
                    <a:lnTo>
                      <a:pt x="190" y="254"/>
                    </a:lnTo>
                    <a:lnTo>
                      <a:pt x="190" y="248"/>
                    </a:lnTo>
                    <a:lnTo>
                      <a:pt x="190" y="248"/>
                    </a:lnTo>
                    <a:lnTo>
                      <a:pt x="190" y="232"/>
                    </a:lnTo>
                    <a:lnTo>
                      <a:pt x="186" y="218"/>
                    </a:lnTo>
                    <a:lnTo>
                      <a:pt x="186" y="218"/>
                    </a:lnTo>
                    <a:lnTo>
                      <a:pt x="184" y="214"/>
                    </a:lnTo>
                    <a:lnTo>
                      <a:pt x="178" y="210"/>
                    </a:lnTo>
                    <a:lnTo>
                      <a:pt x="178" y="210"/>
                    </a:lnTo>
                    <a:lnTo>
                      <a:pt x="166" y="202"/>
                    </a:lnTo>
                    <a:lnTo>
                      <a:pt x="166" y="202"/>
                    </a:lnTo>
                    <a:lnTo>
                      <a:pt x="164" y="198"/>
                    </a:lnTo>
                    <a:lnTo>
                      <a:pt x="164" y="198"/>
                    </a:lnTo>
                    <a:lnTo>
                      <a:pt x="156" y="176"/>
                    </a:lnTo>
                    <a:lnTo>
                      <a:pt x="156" y="176"/>
                    </a:lnTo>
                    <a:lnTo>
                      <a:pt x="154" y="172"/>
                    </a:lnTo>
                    <a:lnTo>
                      <a:pt x="156" y="168"/>
                    </a:lnTo>
                    <a:lnTo>
                      <a:pt x="156" y="168"/>
                    </a:lnTo>
                    <a:lnTo>
                      <a:pt x="162" y="156"/>
                    </a:lnTo>
                    <a:lnTo>
                      <a:pt x="162" y="156"/>
                    </a:lnTo>
                    <a:lnTo>
                      <a:pt x="162" y="150"/>
                    </a:lnTo>
                    <a:lnTo>
                      <a:pt x="162" y="150"/>
                    </a:lnTo>
                    <a:lnTo>
                      <a:pt x="162" y="146"/>
                    </a:lnTo>
                    <a:lnTo>
                      <a:pt x="164" y="142"/>
                    </a:lnTo>
                    <a:lnTo>
                      <a:pt x="168" y="138"/>
                    </a:lnTo>
                    <a:lnTo>
                      <a:pt x="168" y="138"/>
                    </a:lnTo>
                    <a:lnTo>
                      <a:pt x="180" y="130"/>
                    </a:lnTo>
                    <a:lnTo>
                      <a:pt x="180" y="130"/>
                    </a:lnTo>
                    <a:lnTo>
                      <a:pt x="188" y="130"/>
                    </a:lnTo>
                    <a:lnTo>
                      <a:pt x="188" y="130"/>
                    </a:lnTo>
                    <a:lnTo>
                      <a:pt x="184" y="138"/>
                    </a:lnTo>
                    <a:lnTo>
                      <a:pt x="184" y="138"/>
                    </a:lnTo>
                    <a:lnTo>
                      <a:pt x="184" y="142"/>
                    </a:lnTo>
                    <a:lnTo>
                      <a:pt x="184" y="142"/>
                    </a:lnTo>
                    <a:lnTo>
                      <a:pt x="196" y="152"/>
                    </a:lnTo>
                    <a:lnTo>
                      <a:pt x="196" y="152"/>
                    </a:lnTo>
                    <a:lnTo>
                      <a:pt x="200" y="152"/>
                    </a:lnTo>
                    <a:lnTo>
                      <a:pt x="200" y="152"/>
                    </a:lnTo>
                    <a:lnTo>
                      <a:pt x="206" y="150"/>
                    </a:lnTo>
                    <a:lnTo>
                      <a:pt x="210" y="150"/>
                    </a:lnTo>
                    <a:lnTo>
                      <a:pt x="214" y="152"/>
                    </a:lnTo>
                    <a:lnTo>
                      <a:pt x="218" y="154"/>
                    </a:lnTo>
                    <a:lnTo>
                      <a:pt x="218" y="154"/>
                    </a:lnTo>
                    <a:lnTo>
                      <a:pt x="222" y="158"/>
                    </a:lnTo>
                    <a:lnTo>
                      <a:pt x="226" y="158"/>
                    </a:lnTo>
                    <a:lnTo>
                      <a:pt x="226" y="158"/>
                    </a:lnTo>
                    <a:lnTo>
                      <a:pt x="232" y="158"/>
                    </a:lnTo>
                    <a:lnTo>
                      <a:pt x="236" y="160"/>
                    </a:lnTo>
                    <a:lnTo>
                      <a:pt x="238" y="162"/>
                    </a:lnTo>
                    <a:lnTo>
                      <a:pt x="240" y="166"/>
                    </a:lnTo>
                    <a:lnTo>
                      <a:pt x="240" y="166"/>
                    </a:lnTo>
                    <a:lnTo>
                      <a:pt x="244" y="170"/>
                    </a:lnTo>
                    <a:lnTo>
                      <a:pt x="248" y="174"/>
                    </a:lnTo>
                    <a:lnTo>
                      <a:pt x="248" y="174"/>
                    </a:lnTo>
                    <a:lnTo>
                      <a:pt x="258" y="178"/>
                    </a:lnTo>
                    <a:lnTo>
                      <a:pt x="258" y="178"/>
                    </a:lnTo>
                    <a:lnTo>
                      <a:pt x="266" y="182"/>
                    </a:lnTo>
                    <a:lnTo>
                      <a:pt x="272" y="190"/>
                    </a:lnTo>
                    <a:lnTo>
                      <a:pt x="272" y="190"/>
                    </a:lnTo>
                    <a:lnTo>
                      <a:pt x="274" y="192"/>
                    </a:lnTo>
                    <a:lnTo>
                      <a:pt x="274" y="192"/>
                    </a:lnTo>
                    <a:close/>
                    <a:moveTo>
                      <a:pt x="282" y="88"/>
                    </a:moveTo>
                    <a:lnTo>
                      <a:pt x="282" y="88"/>
                    </a:lnTo>
                    <a:lnTo>
                      <a:pt x="276" y="90"/>
                    </a:lnTo>
                    <a:lnTo>
                      <a:pt x="276" y="90"/>
                    </a:lnTo>
                    <a:lnTo>
                      <a:pt x="278" y="96"/>
                    </a:lnTo>
                    <a:lnTo>
                      <a:pt x="278" y="96"/>
                    </a:lnTo>
                    <a:lnTo>
                      <a:pt x="276" y="104"/>
                    </a:lnTo>
                    <a:lnTo>
                      <a:pt x="276" y="104"/>
                    </a:lnTo>
                    <a:lnTo>
                      <a:pt x="274" y="104"/>
                    </a:lnTo>
                    <a:lnTo>
                      <a:pt x="272" y="104"/>
                    </a:lnTo>
                    <a:lnTo>
                      <a:pt x="272" y="104"/>
                    </a:lnTo>
                    <a:lnTo>
                      <a:pt x="270" y="104"/>
                    </a:lnTo>
                    <a:lnTo>
                      <a:pt x="270" y="104"/>
                    </a:lnTo>
                    <a:lnTo>
                      <a:pt x="262" y="92"/>
                    </a:lnTo>
                    <a:lnTo>
                      <a:pt x="262" y="92"/>
                    </a:lnTo>
                    <a:lnTo>
                      <a:pt x="262" y="88"/>
                    </a:lnTo>
                    <a:lnTo>
                      <a:pt x="262" y="88"/>
                    </a:lnTo>
                    <a:lnTo>
                      <a:pt x="262" y="84"/>
                    </a:lnTo>
                    <a:lnTo>
                      <a:pt x="258" y="80"/>
                    </a:lnTo>
                    <a:lnTo>
                      <a:pt x="258" y="80"/>
                    </a:lnTo>
                    <a:lnTo>
                      <a:pt x="256" y="78"/>
                    </a:lnTo>
                    <a:lnTo>
                      <a:pt x="256" y="78"/>
                    </a:lnTo>
                    <a:lnTo>
                      <a:pt x="256" y="72"/>
                    </a:lnTo>
                    <a:lnTo>
                      <a:pt x="256" y="72"/>
                    </a:lnTo>
                    <a:lnTo>
                      <a:pt x="260" y="72"/>
                    </a:lnTo>
                    <a:lnTo>
                      <a:pt x="260" y="72"/>
                    </a:lnTo>
                    <a:lnTo>
                      <a:pt x="260" y="70"/>
                    </a:lnTo>
                    <a:lnTo>
                      <a:pt x="260" y="70"/>
                    </a:lnTo>
                    <a:lnTo>
                      <a:pt x="258" y="68"/>
                    </a:lnTo>
                    <a:lnTo>
                      <a:pt x="258" y="68"/>
                    </a:lnTo>
                    <a:lnTo>
                      <a:pt x="258" y="64"/>
                    </a:lnTo>
                    <a:lnTo>
                      <a:pt x="254" y="60"/>
                    </a:lnTo>
                    <a:lnTo>
                      <a:pt x="254" y="60"/>
                    </a:lnTo>
                    <a:lnTo>
                      <a:pt x="254" y="58"/>
                    </a:lnTo>
                    <a:lnTo>
                      <a:pt x="254" y="58"/>
                    </a:lnTo>
                    <a:lnTo>
                      <a:pt x="252" y="52"/>
                    </a:lnTo>
                    <a:lnTo>
                      <a:pt x="252" y="52"/>
                    </a:lnTo>
                    <a:lnTo>
                      <a:pt x="258" y="52"/>
                    </a:lnTo>
                    <a:lnTo>
                      <a:pt x="258" y="52"/>
                    </a:lnTo>
                    <a:lnTo>
                      <a:pt x="262" y="54"/>
                    </a:lnTo>
                    <a:lnTo>
                      <a:pt x="262" y="54"/>
                    </a:lnTo>
                    <a:lnTo>
                      <a:pt x="264" y="48"/>
                    </a:lnTo>
                    <a:lnTo>
                      <a:pt x="264" y="48"/>
                    </a:lnTo>
                    <a:lnTo>
                      <a:pt x="280" y="64"/>
                    </a:lnTo>
                    <a:lnTo>
                      <a:pt x="280" y="64"/>
                    </a:lnTo>
                    <a:lnTo>
                      <a:pt x="280" y="66"/>
                    </a:lnTo>
                    <a:lnTo>
                      <a:pt x="278" y="68"/>
                    </a:lnTo>
                    <a:lnTo>
                      <a:pt x="278" y="68"/>
                    </a:lnTo>
                    <a:lnTo>
                      <a:pt x="272" y="68"/>
                    </a:lnTo>
                    <a:lnTo>
                      <a:pt x="272" y="68"/>
                    </a:lnTo>
                    <a:lnTo>
                      <a:pt x="276" y="76"/>
                    </a:lnTo>
                    <a:lnTo>
                      <a:pt x="276" y="76"/>
                    </a:lnTo>
                    <a:lnTo>
                      <a:pt x="276" y="76"/>
                    </a:lnTo>
                    <a:lnTo>
                      <a:pt x="276" y="76"/>
                    </a:lnTo>
                    <a:lnTo>
                      <a:pt x="282" y="84"/>
                    </a:lnTo>
                    <a:lnTo>
                      <a:pt x="282" y="84"/>
                    </a:lnTo>
                    <a:lnTo>
                      <a:pt x="284" y="86"/>
                    </a:lnTo>
                    <a:lnTo>
                      <a:pt x="282" y="88"/>
                    </a:lnTo>
                    <a:lnTo>
                      <a:pt x="282" y="88"/>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fr-FR" dirty="0"/>
              </a:p>
            </p:txBody>
          </p:sp>
          <p:sp>
            <p:nvSpPr>
              <p:cNvPr id="51" name="Freeform 26"/>
              <p:cNvSpPr>
                <a:spLocks/>
              </p:cNvSpPr>
              <p:nvPr userDrawn="1"/>
            </p:nvSpPr>
            <p:spPr bwMode="auto">
              <a:xfrm>
                <a:off x="5972739" y="1659098"/>
                <a:ext cx="591186" cy="848525"/>
              </a:xfrm>
              <a:custGeom>
                <a:avLst/>
                <a:gdLst>
                  <a:gd name="T0" fmla="*/ 198 w 340"/>
                  <a:gd name="T1" fmla="*/ 372 h 488"/>
                  <a:gd name="T2" fmla="*/ 248 w 340"/>
                  <a:gd name="T3" fmla="*/ 350 h 488"/>
                  <a:gd name="T4" fmla="*/ 290 w 340"/>
                  <a:gd name="T5" fmla="*/ 314 h 488"/>
                  <a:gd name="T6" fmla="*/ 320 w 340"/>
                  <a:gd name="T7" fmla="*/ 270 h 488"/>
                  <a:gd name="T8" fmla="*/ 336 w 340"/>
                  <a:gd name="T9" fmla="*/ 220 h 488"/>
                  <a:gd name="T10" fmla="*/ 340 w 340"/>
                  <a:gd name="T11" fmla="*/ 164 h 488"/>
                  <a:gd name="T12" fmla="*/ 326 w 340"/>
                  <a:gd name="T13" fmla="*/ 106 h 488"/>
                  <a:gd name="T14" fmla="*/ 296 w 340"/>
                  <a:gd name="T15" fmla="*/ 54 h 488"/>
                  <a:gd name="T16" fmla="*/ 274 w 340"/>
                  <a:gd name="T17" fmla="*/ 18 h 488"/>
                  <a:gd name="T18" fmla="*/ 276 w 340"/>
                  <a:gd name="T19" fmla="*/ 10 h 488"/>
                  <a:gd name="T20" fmla="*/ 272 w 340"/>
                  <a:gd name="T21" fmla="*/ 2 h 488"/>
                  <a:gd name="T22" fmla="*/ 258 w 340"/>
                  <a:gd name="T23" fmla="*/ 2 h 488"/>
                  <a:gd name="T24" fmla="*/ 244 w 340"/>
                  <a:gd name="T25" fmla="*/ 20 h 488"/>
                  <a:gd name="T26" fmla="*/ 242 w 340"/>
                  <a:gd name="T27" fmla="*/ 28 h 488"/>
                  <a:gd name="T28" fmla="*/ 246 w 340"/>
                  <a:gd name="T29" fmla="*/ 38 h 488"/>
                  <a:gd name="T30" fmla="*/ 248 w 340"/>
                  <a:gd name="T31" fmla="*/ 38 h 488"/>
                  <a:gd name="T32" fmla="*/ 268 w 340"/>
                  <a:gd name="T33" fmla="*/ 56 h 488"/>
                  <a:gd name="T34" fmla="*/ 306 w 340"/>
                  <a:gd name="T35" fmla="*/ 114 h 488"/>
                  <a:gd name="T36" fmla="*/ 318 w 340"/>
                  <a:gd name="T37" fmla="*/ 182 h 488"/>
                  <a:gd name="T38" fmla="*/ 312 w 340"/>
                  <a:gd name="T39" fmla="*/ 226 h 488"/>
                  <a:gd name="T40" fmla="*/ 290 w 340"/>
                  <a:gd name="T41" fmla="*/ 276 h 488"/>
                  <a:gd name="T42" fmla="*/ 254 w 340"/>
                  <a:gd name="T43" fmla="*/ 316 h 488"/>
                  <a:gd name="T44" fmla="*/ 226 w 340"/>
                  <a:gd name="T45" fmla="*/ 336 h 488"/>
                  <a:gd name="T46" fmla="*/ 180 w 340"/>
                  <a:gd name="T47" fmla="*/ 354 h 488"/>
                  <a:gd name="T48" fmla="*/ 132 w 340"/>
                  <a:gd name="T49" fmla="*/ 358 h 488"/>
                  <a:gd name="T50" fmla="*/ 98 w 340"/>
                  <a:gd name="T51" fmla="*/ 354 h 488"/>
                  <a:gd name="T52" fmla="*/ 78 w 340"/>
                  <a:gd name="T53" fmla="*/ 350 h 488"/>
                  <a:gd name="T54" fmla="*/ 68 w 340"/>
                  <a:gd name="T55" fmla="*/ 356 h 488"/>
                  <a:gd name="T56" fmla="*/ 60 w 340"/>
                  <a:gd name="T57" fmla="*/ 372 h 488"/>
                  <a:gd name="T58" fmla="*/ 58 w 340"/>
                  <a:gd name="T59" fmla="*/ 382 h 488"/>
                  <a:gd name="T60" fmla="*/ 64 w 340"/>
                  <a:gd name="T61" fmla="*/ 388 h 488"/>
                  <a:gd name="T62" fmla="*/ 76 w 340"/>
                  <a:gd name="T63" fmla="*/ 388 h 488"/>
                  <a:gd name="T64" fmla="*/ 86 w 340"/>
                  <a:gd name="T65" fmla="*/ 374 h 488"/>
                  <a:gd name="T66" fmla="*/ 110 w 340"/>
                  <a:gd name="T67" fmla="*/ 378 h 488"/>
                  <a:gd name="T68" fmla="*/ 112 w 340"/>
                  <a:gd name="T69" fmla="*/ 384 h 488"/>
                  <a:gd name="T70" fmla="*/ 112 w 340"/>
                  <a:gd name="T71" fmla="*/ 384 h 488"/>
                  <a:gd name="T72" fmla="*/ 112 w 340"/>
                  <a:gd name="T73" fmla="*/ 392 h 488"/>
                  <a:gd name="T74" fmla="*/ 108 w 340"/>
                  <a:gd name="T75" fmla="*/ 410 h 488"/>
                  <a:gd name="T76" fmla="*/ 98 w 340"/>
                  <a:gd name="T77" fmla="*/ 426 h 488"/>
                  <a:gd name="T78" fmla="*/ 72 w 340"/>
                  <a:gd name="T79" fmla="*/ 448 h 488"/>
                  <a:gd name="T80" fmla="*/ 16 w 340"/>
                  <a:gd name="T81" fmla="*/ 468 h 488"/>
                  <a:gd name="T82" fmla="*/ 2 w 340"/>
                  <a:gd name="T83" fmla="*/ 474 h 488"/>
                  <a:gd name="T84" fmla="*/ 0 w 340"/>
                  <a:gd name="T85" fmla="*/ 484 h 488"/>
                  <a:gd name="T86" fmla="*/ 8 w 340"/>
                  <a:gd name="T87" fmla="*/ 488 h 488"/>
                  <a:gd name="T88" fmla="*/ 138 w 340"/>
                  <a:gd name="T89" fmla="*/ 488 h 488"/>
                  <a:gd name="T90" fmla="*/ 264 w 340"/>
                  <a:gd name="T91" fmla="*/ 488 h 488"/>
                  <a:gd name="T92" fmla="*/ 272 w 340"/>
                  <a:gd name="T93" fmla="*/ 484 h 488"/>
                  <a:gd name="T94" fmla="*/ 272 w 340"/>
                  <a:gd name="T95" fmla="*/ 474 h 488"/>
                  <a:gd name="T96" fmla="*/ 258 w 340"/>
                  <a:gd name="T97" fmla="*/ 468 h 488"/>
                  <a:gd name="T98" fmla="*/ 202 w 340"/>
                  <a:gd name="T99" fmla="*/ 448 h 488"/>
                  <a:gd name="T100" fmla="*/ 176 w 340"/>
                  <a:gd name="T101" fmla="*/ 426 h 488"/>
                  <a:gd name="T102" fmla="*/ 166 w 340"/>
                  <a:gd name="T103" fmla="*/ 410 h 488"/>
                  <a:gd name="T104" fmla="*/ 162 w 340"/>
                  <a:gd name="T105" fmla="*/ 390 h 488"/>
                  <a:gd name="T106" fmla="*/ 162 w 340"/>
                  <a:gd name="T107" fmla="*/ 384 h 488"/>
                  <a:gd name="T108" fmla="*/ 180 w 340"/>
                  <a:gd name="T109" fmla="*/ 378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0" h="488">
                    <a:moveTo>
                      <a:pt x="180" y="378"/>
                    </a:moveTo>
                    <a:lnTo>
                      <a:pt x="180" y="378"/>
                    </a:lnTo>
                    <a:lnTo>
                      <a:pt x="198" y="372"/>
                    </a:lnTo>
                    <a:lnTo>
                      <a:pt x="216" y="366"/>
                    </a:lnTo>
                    <a:lnTo>
                      <a:pt x="232" y="358"/>
                    </a:lnTo>
                    <a:lnTo>
                      <a:pt x="248" y="350"/>
                    </a:lnTo>
                    <a:lnTo>
                      <a:pt x="262" y="338"/>
                    </a:lnTo>
                    <a:lnTo>
                      <a:pt x="276" y="328"/>
                    </a:lnTo>
                    <a:lnTo>
                      <a:pt x="290" y="314"/>
                    </a:lnTo>
                    <a:lnTo>
                      <a:pt x="300" y="300"/>
                    </a:lnTo>
                    <a:lnTo>
                      <a:pt x="310" y="286"/>
                    </a:lnTo>
                    <a:lnTo>
                      <a:pt x="320" y="270"/>
                    </a:lnTo>
                    <a:lnTo>
                      <a:pt x="326" y="254"/>
                    </a:lnTo>
                    <a:lnTo>
                      <a:pt x="332" y="236"/>
                    </a:lnTo>
                    <a:lnTo>
                      <a:pt x="336" y="220"/>
                    </a:lnTo>
                    <a:lnTo>
                      <a:pt x="340" y="202"/>
                    </a:lnTo>
                    <a:lnTo>
                      <a:pt x="340" y="182"/>
                    </a:lnTo>
                    <a:lnTo>
                      <a:pt x="340" y="164"/>
                    </a:lnTo>
                    <a:lnTo>
                      <a:pt x="340" y="164"/>
                    </a:lnTo>
                    <a:lnTo>
                      <a:pt x="334" y="134"/>
                    </a:lnTo>
                    <a:lnTo>
                      <a:pt x="326" y="106"/>
                    </a:lnTo>
                    <a:lnTo>
                      <a:pt x="314" y="80"/>
                    </a:lnTo>
                    <a:lnTo>
                      <a:pt x="296" y="54"/>
                    </a:lnTo>
                    <a:lnTo>
                      <a:pt x="296" y="54"/>
                    </a:lnTo>
                    <a:lnTo>
                      <a:pt x="284" y="40"/>
                    </a:lnTo>
                    <a:lnTo>
                      <a:pt x="268" y="26"/>
                    </a:lnTo>
                    <a:lnTo>
                      <a:pt x="274" y="18"/>
                    </a:lnTo>
                    <a:lnTo>
                      <a:pt x="274" y="18"/>
                    </a:lnTo>
                    <a:lnTo>
                      <a:pt x="276" y="14"/>
                    </a:lnTo>
                    <a:lnTo>
                      <a:pt x="276" y="10"/>
                    </a:lnTo>
                    <a:lnTo>
                      <a:pt x="274" y="4"/>
                    </a:lnTo>
                    <a:lnTo>
                      <a:pt x="272" y="2"/>
                    </a:lnTo>
                    <a:lnTo>
                      <a:pt x="272" y="2"/>
                    </a:lnTo>
                    <a:lnTo>
                      <a:pt x="268" y="0"/>
                    </a:lnTo>
                    <a:lnTo>
                      <a:pt x="262" y="0"/>
                    </a:lnTo>
                    <a:lnTo>
                      <a:pt x="258" y="2"/>
                    </a:lnTo>
                    <a:lnTo>
                      <a:pt x="256" y="4"/>
                    </a:lnTo>
                    <a:lnTo>
                      <a:pt x="244" y="20"/>
                    </a:lnTo>
                    <a:lnTo>
                      <a:pt x="244" y="20"/>
                    </a:lnTo>
                    <a:lnTo>
                      <a:pt x="242" y="24"/>
                    </a:lnTo>
                    <a:lnTo>
                      <a:pt x="242" y="24"/>
                    </a:lnTo>
                    <a:lnTo>
                      <a:pt x="242" y="28"/>
                    </a:lnTo>
                    <a:lnTo>
                      <a:pt x="242" y="32"/>
                    </a:lnTo>
                    <a:lnTo>
                      <a:pt x="242" y="32"/>
                    </a:lnTo>
                    <a:lnTo>
                      <a:pt x="246" y="38"/>
                    </a:lnTo>
                    <a:lnTo>
                      <a:pt x="246" y="38"/>
                    </a:lnTo>
                    <a:lnTo>
                      <a:pt x="248" y="38"/>
                    </a:lnTo>
                    <a:lnTo>
                      <a:pt x="248" y="38"/>
                    </a:lnTo>
                    <a:lnTo>
                      <a:pt x="250" y="40"/>
                    </a:lnTo>
                    <a:lnTo>
                      <a:pt x="250" y="40"/>
                    </a:lnTo>
                    <a:lnTo>
                      <a:pt x="268" y="56"/>
                    </a:lnTo>
                    <a:lnTo>
                      <a:pt x="284" y="74"/>
                    </a:lnTo>
                    <a:lnTo>
                      <a:pt x="298" y="94"/>
                    </a:lnTo>
                    <a:lnTo>
                      <a:pt x="306" y="114"/>
                    </a:lnTo>
                    <a:lnTo>
                      <a:pt x="314" y="136"/>
                    </a:lnTo>
                    <a:lnTo>
                      <a:pt x="318" y="158"/>
                    </a:lnTo>
                    <a:lnTo>
                      <a:pt x="318" y="182"/>
                    </a:lnTo>
                    <a:lnTo>
                      <a:pt x="316" y="208"/>
                    </a:lnTo>
                    <a:lnTo>
                      <a:pt x="316" y="208"/>
                    </a:lnTo>
                    <a:lnTo>
                      <a:pt x="312" y="226"/>
                    </a:lnTo>
                    <a:lnTo>
                      <a:pt x="306" y="244"/>
                    </a:lnTo>
                    <a:lnTo>
                      <a:pt x="300" y="260"/>
                    </a:lnTo>
                    <a:lnTo>
                      <a:pt x="290" y="276"/>
                    </a:lnTo>
                    <a:lnTo>
                      <a:pt x="280" y="290"/>
                    </a:lnTo>
                    <a:lnTo>
                      <a:pt x="268" y="304"/>
                    </a:lnTo>
                    <a:lnTo>
                      <a:pt x="254" y="316"/>
                    </a:lnTo>
                    <a:lnTo>
                      <a:pt x="240" y="328"/>
                    </a:lnTo>
                    <a:lnTo>
                      <a:pt x="240" y="328"/>
                    </a:lnTo>
                    <a:lnTo>
                      <a:pt x="226" y="336"/>
                    </a:lnTo>
                    <a:lnTo>
                      <a:pt x="210" y="344"/>
                    </a:lnTo>
                    <a:lnTo>
                      <a:pt x="196" y="350"/>
                    </a:lnTo>
                    <a:lnTo>
                      <a:pt x="180" y="354"/>
                    </a:lnTo>
                    <a:lnTo>
                      <a:pt x="164" y="358"/>
                    </a:lnTo>
                    <a:lnTo>
                      <a:pt x="148" y="358"/>
                    </a:lnTo>
                    <a:lnTo>
                      <a:pt x="132" y="358"/>
                    </a:lnTo>
                    <a:lnTo>
                      <a:pt x="114" y="356"/>
                    </a:lnTo>
                    <a:lnTo>
                      <a:pt x="114" y="356"/>
                    </a:lnTo>
                    <a:lnTo>
                      <a:pt x="98" y="354"/>
                    </a:lnTo>
                    <a:lnTo>
                      <a:pt x="84" y="350"/>
                    </a:lnTo>
                    <a:lnTo>
                      <a:pt x="84" y="350"/>
                    </a:lnTo>
                    <a:lnTo>
                      <a:pt x="78" y="350"/>
                    </a:lnTo>
                    <a:lnTo>
                      <a:pt x="74" y="350"/>
                    </a:lnTo>
                    <a:lnTo>
                      <a:pt x="70" y="352"/>
                    </a:lnTo>
                    <a:lnTo>
                      <a:pt x="68" y="356"/>
                    </a:lnTo>
                    <a:lnTo>
                      <a:pt x="68" y="356"/>
                    </a:lnTo>
                    <a:lnTo>
                      <a:pt x="68" y="358"/>
                    </a:lnTo>
                    <a:lnTo>
                      <a:pt x="60" y="372"/>
                    </a:lnTo>
                    <a:lnTo>
                      <a:pt x="60" y="372"/>
                    </a:lnTo>
                    <a:lnTo>
                      <a:pt x="58" y="376"/>
                    </a:lnTo>
                    <a:lnTo>
                      <a:pt x="58" y="382"/>
                    </a:lnTo>
                    <a:lnTo>
                      <a:pt x="60" y="386"/>
                    </a:lnTo>
                    <a:lnTo>
                      <a:pt x="64" y="388"/>
                    </a:lnTo>
                    <a:lnTo>
                      <a:pt x="64" y="388"/>
                    </a:lnTo>
                    <a:lnTo>
                      <a:pt x="68" y="390"/>
                    </a:lnTo>
                    <a:lnTo>
                      <a:pt x="72" y="390"/>
                    </a:lnTo>
                    <a:lnTo>
                      <a:pt x="76" y="388"/>
                    </a:lnTo>
                    <a:lnTo>
                      <a:pt x="80" y="384"/>
                    </a:lnTo>
                    <a:lnTo>
                      <a:pt x="86" y="374"/>
                    </a:lnTo>
                    <a:lnTo>
                      <a:pt x="86" y="374"/>
                    </a:lnTo>
                    <a:lnTo>
                      <a:pt x="102" y="376"/>
                    </a:lnTo>
                    <a:lnTo>
                      <a:pt x="102" y="376"/>
                    </a:lnTo>
                    <a:lnTo>
                      <a:pt x="110" y="378"/>
                    </a:lnTo>
                    <a:lnTo>
                      <a:pt x="112" y="380"/>
                    </a:lnTo>
                    <a:lnTo>
                      <a:pt x="112" y="384"/>
                    </a:lnTo>
                    <a:lnTo>
                      <a:pt x="112" y="384"/>
                    </a:lnTo>
                    <a:lnTo>
                      <a:pt x="112" y="384"/>
                    </a:lnTo>
                    <a:lnTo>
                      <a:pt x="112" y="384"/>
                    </a:lnTo>
                    <a:lnTo>
                      <a:pt x="112" y="384"/>
                    </a:lnTo>
                    <a:lnTo>
                      <a:pt x="112" y="390"/>
                    </a:lnTo>
                    <a:lnTo>
                      <a:pt x="112" y="390"/>
                    </a:lnTo>
                    <a:lnTo>
                      <a:pt x="112" y="392"/>
                    </a:lnTo>
                    <a:lnTo>
                      <a:pt x="112" y="392"/>
                    </a:lnTo>
                    <a:lnTo>
                      <a:pt x="110" y="402"/>
                    </a:lnTo>
                    <a:lnTo>
                      <a:pt x="108" y="410"/>
                    </a:lnTo>
                    <a:lnTo>
                      <a:pt x="104" y="418"/>
                    </a:lnTo>
                    <a:lnTo>
                      <a:pt x="98" y="426"/>
                    </a:lnTo>
                    <a:lnTo>
                      <a:pt x="98" y="426"/>
                    </a:lnTo>
                    <a:lnTo>
                      <a:pt x="86" y="438"/>
                    </a:lnTo>
                    <a:lnTo>
                      <a:pt x="72" y="448"/>
                    </a:lnTo>
                    <a:lnTo>
                      <a:pt x="72" y="448"/>
                    </a:lnTo>
                    <a:lnTo>
                      <a:pt x="58" y="454"/>
                    </a:lnTo>
                    <a:lnTo>
                      <a:pt x="44" y="458"/>
                    </a:lnTo>
                    <a:lnTo>
                      <a:pt x="16" y="468"/>
                    </a:lnTo>
                    <a:lnTo>
                      <a:pt x="16" y="468"/>
                    </a:lnTo>
                    <a:lnTo>
                      <a:pt x="8" y="470"/>
                    </a:lnTo>
                    <a:lnTo>
                      <a:pt x="2" y="474"/>
                    </a:lnTo>
                    <a:lnTo>
                      <a:pt x="2" y="474"/>
                    </a:lnTo>
                    <a:lnTo>
                      <a:pt x="0" y="478"/>
                    </a:lnTo>
                    <a:lnTo>
                      <a:pt x="0" y="484"/>
                    </a:lnTo>
                    <a:lnTo>
                      <a:pt x="4" y="488"/>
                    </a:lnTo>
                    <a:lnTo>
                      <a:pt x="8" y="488"/>
                    </a:lnTo>
                    <a:lnTo>
                      <a:pt x="8" y="488"/>
                    </a:lnTo>
                    <a:lnTo>
                      <a:pt x="40" y="488"/>
                    </a:lnTo>
                    <a:lnTo>
                      <a:pt x="136" y="488"/>
                    </a:lnTo>
                    <a:lnTo>
                      <a:pt x="138" y="488"/>
                    </a:lnTo>
                    <a:lnTo>
                      <a:pt x="234" y="488"/>
                    </a:lnTo>
                    <a:lnTo>
                      <a:pt x="234" y="488"/>
                    </a:lnTo>
                    <a:lnTo>
                      <a:pt x="264" y="488"/>
                    </a:lnTo>
                    <a:lnTo>
                      <a:pt x="264" y="488"/>
                    </a:lnTo>
                    <a:lnTo>
                      <a:pt x="270" y="488"/>
                    </a:lnTo>
                    <a:lnTo>
                      <a:pt x="272" y="484"/>
                    </a:lnTo>
                    <a:lnTo>
                      <a:pt x="274" y="478"/>
                    </a:lnTo>
                    <a:lnTo>
                      <a:pt x="272" y="474"/>
                    </a:lnTo>
                    <a:lnTo>
                      <a:pt x="272" y="474"/>
                    </a:lnTo>
                    <a:lnTo>
                      <a:pt x="264" y="470"/>
                    </a:lnTo>
                    <a:lnTo>
                      <a:pt x="258" y="468"/>
                    </a:lnTo>
                    <a:lnTo>
                      <a:pt x="258" y="468"/>
                    </a:lnTo>
                    <a:lnTo>
                      <a:pt x="230" y="458"/>
                    </a:lnTo>
                    <a:lnTo>
                      <a:pt x="216" y="454"/>
                    </a:lnTo>
                    <a:lnTo>
                      <a:pt x="202" y="448"/>
                    </a:lnTo>
                    <a:lnTo>
                      <a:pt x="202" y="448"/>
                    </a:lnTo>
                    <a:lnTo>
                      <a:pt x="188" y="438"/>
                    </a:lnTo>
                    <a:lnTo>
                      <a:pt x="176" y="426"/>
                    </a:lnTo>
                    <a:lnTo>
                      <a:pt x="176" y="426"/>
                    </a:lnTo>
                    <a:lnTo>
                      <a:pt x="170" y="418"/>
                    </a:lnTo>
                    <a:lnTo>
                      <a:pt x="166" y="410"/>
                    </a:lnTo>
                    <a:lnTo>
                      <a:pt x="162" y="400"/>
                    </a:lnTo>
                    <a:lnTo>
                      <a:pt x="162" y="390"/>
                    </a:lnTo>
                    <a:lnTo>
                      <a:pt x="162" y="390"/>
                    </a:lnTo>
                    <a:lnTo>
                      <a:pt x="162" y="384"/>
                    </a:lnTo>
                    <a:lnTo>
                      <a:pt x="162" y="384"/>
                    </a:lnTo>
                    <a:lnTo>
                      <a:pt x="162" y="384"/>
                    </a:lnTo>
                    <a:lnTo>
                      <a:pt x="162" y="380"/>
                    </a:lnTo>
                    <a:lnTo>
                      <a:pt x="162" y="380"/>
                    </a:lnTo>
                    <a:lnTo>
                      <a:pt x="180" y="378"/>
                    </a:lnTo>
                    <a:lnTo>
                      <a:pt x="180" y="378"/>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fr-FR" dirty="0"/>
              </a:p>
            </p:txBody>
          </p:sp>
        </p:grpSp>
        <p:sp>
          <p:nvSpPr>
            <p:cNvPr id="41" name="Freeform 9"/>
            <p:cNvSpPr>
              <a:spLocks noEditPoints="1"/>
            </p:cNvSpPr>
            <p:nvPr userDrawn="1"/>
          </p:nvSpPr>
          <p:spPr bwMode="auto">
            <a:xfrm>
              <a:off x="5629730" y="1775055"/>
              <a:ext cx="714575" cy="685311"/>
            </a:xfrm>
            <a:custGeom>
              <a:avLst/>
              <a:gdLst>
                <a:gd name="T0" fmla="*/ 290 w 334"/>
                <a:gd name="T1" fmla="*/ 33 h 320"/>
                <a:gd name="T2" fmla="*/ 211 w 334"/>
                <a:gd name="T3" fmla="*/ 0 h 320"/>
                <a:gd name="T4" fmla="*/ 132 w 334"/>
                <a:gd name="T5" fmla="*/ 33 h 320"/>
                <a:gd name="T6" fmla="*/ 119 w 334"/>
                <a:gd name="T7" fmla="*/ 175 h 320"/>
                <a:gd name="T8" fmla="*/ 90 w 334"/>
                <a:gd name="T9" fmla="*/ 205 h 320"/>
                <a:gd name="T10" fmla="*/ 67 w 334"/>
                <a:gd name="T11" fmla="*/ 214 h 320"/>
                <a:gd name="T12" fmla="*/ 12 w 334"/>
                <a:gd name="T13" fmla="*/ 269 h 320"/>
                <a:gd name="T14" fmla="*/ 12 w 334"/>
                <a:gd name="T15" fmla="*/ 311 h 320"/>
                <a:gd name="T16" fmla="*/ 33 w 334"/>
                <a:gd name="T17" fmla="*/ 320 h 320"/>
                <a:gd name="T18" fmla="*/ 54 w 334"/>
                <a:gd name="T19" fmla="*/ 311 h 320"/>
                <a:gd name="T20" fmla="*/ 109 w 334"/>
                <a:gd name="T21" fmla="*/ 256 h 320"/>
                <a:gd name="T22" fmla="*/ 118 w 334"/>
                <a:gd name="T23" fmla="*/ 233 h 320"/>
                <a:gd name="T24" fmla="*/ 147 w 334"/>
                <a:gd name="T25" fmla="*/ 204 h 320"/>
                <a:gd name="T26" fmla="*/ 211 w 334"/>
                <a:gd name="T27" fmla="*/ 224 h 320"/>
                <a:gd name="T28" fmla="*/ 290 w 334"/>
                <a:gd name="T29" fmla="*/ 191 h 320"/>
                <a:gd name="T30" fmla="*/ 290 w 334"/>
                <a:gd name="T31" fmla="*/ 33 h 320"/>
                <a:gd name="T32" fmla="*/ 262 w 334"/>
                <a:gd name="T33" fmla="*/ 163 h 320"/>
                <a:gd name="T34" fmla="*/ 211 w 334"/>
                <a:gd name="T35" fmla="*/ 184 h 320"/>
                <a:gd name="T36" fmla="*/ 165 w 334"/>
                <a:gd name="T37" fmla="*/ 167 h 320"/>
                <a:gd name="T38" fmla="*/ 161 w 334"/>
                <a:gd name="T39" fmla="*/ 162 h 320"/>
                <a:gd name="T40" fmla="*/ 156 w 334"/>
                <a:gd name="T41" fmla="*/ 158 h 320"/>
                <a:gd name="T42" fmla="*/ 160 w 334"/>
                <a:gd name="T43" fmla="*/ 61 h 320"/>
                <a:gd name="T44" fmla="*/ 211 w 334"/>
                <a:gd name="T45" fmla="*/ 40 h 320"/>
                <a:gd name="T46" fmla="*/ 211 w 334"/>
                <a:gd name="T47" fmla="*/ 40 h 320"/>
                <a:gd name="T48" fmla="*/ 262 w 334"/>
                <a:gd name="T49" fmla="*/ 61 h 320"/>
                <a:gd name="T50" fmla="*/ 283 w 334"/>
                <a:gd name="T51" fmla="*/ 112 h 320"/>
                <a:gd name="T52" fmla="*/ 262 w 334"/>
                <a:gd name="T53" fmla="*/ 16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4" h="320">
                  <a:moveTo>
                    <a:pt x="290" y="33"/>
                  </a:moveTo>
                  <a:cubicBezTo>
                    <a:pt x="268" y="11"/>
                    <a:pt x="240" y="0"/>
                    <a:pt x="211" y="0"/>
                  </a:cubicBezTo>
                  <a:cubicBezTo>
                    <a:pt x="182" y="0"/>
                    <a:pt x="154" y="11"/>
                    <a:pt x="132" y="33"/>
                  </a:cubicBezTo>
                  <a:cubicBezTo>
                    <a:pt x="93" y="72"/>
                    <a:pt x="89" y="132"/>
                    <a:pt x="119" y="175"/>
                  </a:cubicBezTo>
                  <a:cubicBezTo>
                    <a:pt x="90" y="205"/>
                    <a:pt x="90" y="205"/>
                    <a:pt x="90" y="205"/>
                  </a:cubicBezTo>
                  <a:cubicBezTo>
                    <a:pt x="82" y="205"/>
                    <a:pt x="73" y="207"/>
                    <a:pt x="67" y="214"/>
                  </a:cubicBezTo>
                  <a:cubicBezTo>
                    <a:pt x="12" y="269"/>
                    <a:pt x="12" y="269"/>
                    <a:pt x="12" y="269"/>
                  </a:cubicBezTo>
                  <a:cubicBezTo>
                    <a:pt x="0" y="280"/>
                    <a:pt x="0" y="299"/>
                    <a:pt x="12" y="311"/>
                  </a:cubicBezTo>
                  <a:cubicBezTo>
                    <a:pt x="18" y="317"/>
                    <a:pt x="25" y="320"/>
                    <a:pt x="33" y="320"/>
                  </a:cubicBezTo>
                  <a:cubicBezTo>
                    <a:pt x="41" y="320"/>
                    <a:pt x="48" y="317"/>
                    <a:pt x="54" y="311"/>
                  </a:cubicBezTo>
                  <a:cubicBezTo>
                    <a:pt x="109" y="256"/>
                    <a:pt x="109" y="256"/>
                    <a:pt x="109" y="256"/>
                  </a:cubicBezTo>
                  <a:cubicBezTo>
                    <a:pt x="116" y="250"/>
                    <a:pt x="118" y="241"/>
                    <a:pt x="118" y="233"/>
                  </a:cubicBezTo>
                  <a:cubicBezTo>
                    <a:pt x="147" y="204"/>
                    <a:pt x="147" y="204"/>
                    <a:pt x="147" y="204"/>
                  </a:cubicBezTo>
                  <a:cubicBezTo>
                    <a:pt x="167" y="217"/>
                    <a:pt x="189" y="224"/>
                    <a:pt x="211" y="224"/>
                  </a:cubicBezTo>
                  <a:cubicBezTo>
                    <a:pt x="240" y="224"/>
                    <a:pt x="268" y="213"/>
                    <a:pt x="290" y="191"/>
                  </a:cubicBezTo>
                  <a:cubicBezTo>
                    <a:pt x="334" y="147"/>
                    <a:pt x="334" y="77"/>
                    <a:pt x="290" y="33"/>
                  </a:cubicBezTo>
                  <a:close/>
                  <a:moveTo>
                    <a:pt x="262" y="163"/>
                  </a:moveTo>
                  <a:cubicBezTo>
                    <a:pt x="248" y="176"/>
                    <a:pt x="230" y="184"/>
                    <a:pt x="211" y="184"/>
                  </a:cubicBezTo>
                  <a:cubicBezTo>
                    <a:pt x="194" y="184"/>
                    <a:pt x="178" y="178"/>
                    <a:pt x="165" y="167"/>
                  </a:cubicBezTo>
                  <a:cubicBezTo>
                    <a:pt x="164" y="165"/>
                    <a:pt x="163" y="163"/>
                    <a:pt x="161" y="162"/>
                  </a:cubicBezTo>
                  <a:cubicBezTo>
                    <a:pt x="160" y="160"/>
                    <a:pt x="158" y="159"/>
                    <a:pt x="156" y="158"/>
                  </a:cubicBezTo>
                  <a:cubicBezTo>
                    <a:pt x="132" y="130"/>
                    <a:pt x="134" y="88"/>
                    <a:pt x="160" y="61"/>
                  </a:cubicBezTo>
                  <a:cubicBezTo>
                    <a:pt x="174" y="48"/>
                    <a:pt x="192" y="40"/>
                    <a:pt x="211" y="40"/>
                  </a:cubicBezTo>
                  <a:cubicBezTo>
                    <a:pt x="211" y="40"/>
                    <a:pt x="211" y="40"/>
                    <a:pt x="211" y="40"/>
                  </a:cubicBezTo>
                  <a:cubicBezTo>
                    <a:pt x="230" y="40"/>
                    <a:pt x="248" y="48"/>
                    <a:pt x="262" y="61"/>
                  </a:cubicBezTo>
                  <a:cubicBezTo>
                    <a:pt x="275" y="75"/>
                    <a:pt x="283" y="93"/>
                    <a:pt x="283" y="112"/>
                  </a:cubicBezTo>
                  <a:cubicBezTo>
                    <a:pt x="283" y="131"/>
                    <a:pt x="275" y="149"/>
                    <a:pt x="262" y="16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fr-FR" dirty="0"/>
            </a:p>
          </p:txBody>
        </p:sp>
      </p:grpSp>
      <p:sp>
        <p:nvSpPr>
          <p:cNvPr id="2" name="Title 1"/>
          <p:cNvSpPr>
            <a:spLocks noGrp="1"/>
          </p:cNvSpPr>
          <p:nvPr userDrawn="1">
            <p:ph type="title"/>
          </p:nvPr>
        </p:nvSpPr>
        <p:spPr>
          <a:xfrm>
            <a:off x="1655130" y="517221"/>
            <a:ext cx="7190502" cy="618293"/>
          </a:xfrm>
        </p:spPr>
        <p:txBody>
          <a:bodyPr anchor="t">
            <a:noAutofit/>
          </a:bodyPr>
          <a:lstStyle>
            <a:lvl1pPr>
              <a:defRPr sz="3600" b="1" cap="none" baseline="0">
                <a:solidFill>
                  <a:srgbClr val="005D7E"/>
                </a:solidFill>
                <a:latin typeface="+mj-lt"/>
              </a:defRPr>
            </a:lvl1pPr>
          </a:lstStyle>
          <a:p>
            <a:r>
              <a:rPr lang="fr-FR" dirty="0"/>
              <a:t>Cliquez et modifiez le titre</a:t>
            </a:r>
            <a:endParaRPr lang="en-US" dirty="0"/>
          </a:p>
        </p:txBody>
      </p:sp>
      <p:sp>
        <p:nvSpPr>
          <p:cNvPr id="9" name="Arc 8"/>
          <p:cNvSpPr/>
          <p:nvPr userDrawn="1"/>
        </p:nvSpPr>
        <p:spPr>
          <a:xfrm rot="10308434">
            <a:off x="-576603" y="4118594"/>
            <a:ext cx="15937417" cy="2512044"/>
          </a:xfrm>
          <a:prstGeom prst="arc">
            <a:avLst>
              <a:gd name="adj1" fmla="val 11859825"/>
              <a:gd name="adj2" fmla="val 60648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85" name="Rectangle 84"/>
          <p:cNvSpPr/>
          <p:nvPr userDrawn="1"/>
        </p:nvSpPr>
        <p:spPr>
          <a:xfrm>
            <a:off x="-553636" y="834686"/>
            <a:ext cx="81112" cy="81112"/>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2" name="Image 201"/>
          <p:cNvPicPr>
            <a:picLocks noChangeAspect="1"/>
          </p:cNvPicPr>
          <p:nvPr userDrawn="1"/>
        </p:nvPicPr>
        <p:blipFill>
          <a:blip r:embed="rId2" cstate="screen">
            <a:duotone>
              <a:prstClr val="black"/>
              <a:schemeClr val="accent1">
                <a:tint val="45000"/>
                <a:satMod val="400000"/>
              </a:schemeClr>
            </a:duotone>
            <a:alphaModFix amt="35000"/>
            <a:extLst>
              <a:ext uri="{28A0092B-C50C-407E-A947-70E740481C1C}">
                <a14:useLocalDpi xmlns:a14="http://schemas.microsoft.com/office/drawing/2010/main"/>
              </a:ext>
            </a:extLst>
          </a:blip>
          <a:stretch>
            <a:fillRect/>
          </a:stretch>
        </p:blipFill>
        <p:spPr>
          <a:xfrm flipH="1">
            <a:off x="-1124677" y="-594175"/>
            <a:ext cx="2481949" cy="1492271"/>
          </a:xfrm>
          <a:prstGeom prst="rect">
            <a:avLst/>
          </a:prstGeom>
          <a:ln>
            <a:noFill/>
          </a:ln>
        </p:spPr>
      </p:pic>
      <p:sp>
        <p:nvSpPr>
          <p:cNvPr id="203" name="Arc 202"/>
          <p:cNvSpPr/>
          <p:nvPr userDrawn="1"/>
        </p:nvSpPr>
        <p:spPr>
          <a:xfrm rot="9980275" flipH="1">
            <a:off x="-1516320" y="-917245"/>
            <a:ext cx="3381334" cy="2029582"/>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204" name="Arc 203"/>
          <p:cNvSpPr/>
          <p:nvPr userDrawn="1"/>
        </p:nvSpPr>
        <p:spPr>
          <a:xfrm rot="9980275" flipH="1">
            <a:off x="-1814733" y="-899825"/>
            <a:ext cx="3522008" cy="2185117"/>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nvGrpSpPr>
          <p:cNvPr id="13" name="Grouper 12"/>
          <p:cNvGrpSpPr/>
          <p:nvPr userDrawn="1"/>
        </p:nvGrpSpPr>
        <p:grpSpPr>
          <a:xfrm>
            <a:off x="-541841" y="-44422"/>
            <a:ext cx="2198336" cy="1093851"/>
            <a:chOff x="-197426" y="-15607"/>
            <a:chExt cx="1793469" cy="892397"/>
          </a:xfrm>
        </p:grpSpPr>
        <p:sp>
          <p:nvSpPr>
            <p:cNvPr id="60" name="Ellipse 59"/>
            <p:cNvSpPr/>
            <p:nvPr/>
          </p:nvSpPr>
          <p:spPr>
            <a:xfrm>
              <a:off x="159777" y="661223"/>
              <a:ext cx="77681" cy="776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5" name="Ellipse 64"/>
            <p:cNvSpPr/>
            <p:nvPr/>
          </p:nvSpPr>
          <p:spPr>
            <a:xfrm>
              <a:off x="645484" y="755151"/>
              <a:ext cx="89578" cy="89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5" name="Losange 74"/>
            <p:cNvSpPr/>
            <p:nvPr/>
          </p:nvSpPr>
          <p:spPr>
            <a:xfrm>
              <a:off x="-60445" y="-549"/>
              <a:ext cx="406962" cy="4069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8" name="Rectangle 77"/>
            <p:cNvSpPr/>
            <p:nvPr/>
          </p:nvSpPr>
          <p:spPr>
            <a:xfrm>
              <a:off x="1201480" y="681648"/>
              <a:ext cx="72105" cy="7210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userDrawn="1"/>
          </p:nvSpPr>
          <p:spPr>
            <a:xfrm>
              <a:off x="318441" y="524855"/>
              <a:ext cx="279711" cy="279711"/>
            </a:xfrm>
            <a:prstGeom prst="ellipse">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1" name="Ellipse 150"/>
            <p:cNvSpPr/>
            <p:nvPr userDrawn="1"/>
          </p:nvSpPr>
          <p:spPr>
            <a:xfrm>
              <a:off x="763196" y="554831"/>
              <a:ext cx="149595" cy="149595"/>
            </a:xfrm>
            <a:prstGeom prst="ellipse">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5" name="Ellipse 154"/>
            <p:cNvSpPr/>
            <p:nvPr userDrawn="1"/>
          </p:nvSpPr>
          <p:spPr>
            <a:xfrm>
              <a:off x="249368" y="376105"/>
              <a:ext cx="101183" cy="1011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0" name="Ellipse 159"/>
            <p:cNvSpPr/>
            <p:nvPr userDrawn="1"/>
          </p:nvSpPr>
          <p:spPr>
            <a:xfrm>
              <a:off x="377950" y="-15607"/>
              <a:ext cx="80244" cy="80244"/>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7" name="Losange 166"/>
            <p:cNvSpPr/>
            <p:nvPr userDrawn="1"/>
          </p:nvSpPr>
          <p:spPr>
            <a:xfrm rot="20223526">
              <a:off x="550532" y="-6482"/>
              <a:ext cx="221789" cy="221789"/>
            </a:xfrm>
            <a:prstGeom prst="diamond">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8" name="Losange 167"/>
            <p:cNvSpPr/>
            <p:nvPr userDrawn="1"/>
          </p:nvSpPr>
          <p:spPr>
            <a:xfrm>
              <a:off x="998346" y="742673"/>
              <a:ext cx="106676" cy="10667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1" name="Rectangle 170"/>
            <p:cNvSpPr/>
            <p:nvPr userDrawn="1"/>
          </p:nvSpPr>
          <p:spPr>
            <a:xfrm>
              <a:off x="1362006" y="804685"/>
              <a:ext cx="72105" cy="72105"/>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2" name="Rectangle 171"/>
            <p:cNvSpPr/>
            <p:nvPr userDrawn="1"/>
          </p:nvSpPr>
          <p:spPr>
            <a:xfrm>
              <a:off x="489627" y="318305"/>
              <a:ext cx="112606" cy="112606"/>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3" name="Ellipse 172"/>
            <p:cNvSpPr/>
            <p:nvPr userDrawn="1"/>
          </p:nvSpPr>
          <p:spPr>
            <a:xfrm>
              <a:off x="872220" y="296800"/>
              <a:ext cx="89578" cy="89578"/>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5" name="Losange 174"/>
            <p:cNvSpPr/>
            <p:nvPr userDrawn="1"/>
          </p:nvSpPr>
          <p:spPr>
            <a:xfrm>
              <a:off x="1503797" y="732936"/>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7" name="Losange 176"/>
            <p:cNvSpPr/>
            <p:nvPr userDrawn="1"/>
          </p:nvSpPr>
          <p:spPr>
            <a:xfrm>
              <a:off x="688218" y="410210"/>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2" name="Losange 181"/>
            <p:cNvSpPr/>
            <p:nvPr userDrawn="1"/>
          </p:nvSpPr>
          <p:spPr>
            <a:xfrm>
              <a:off x="-197426" y="498289"/>
              <a:ext cx="262677" cy="262677"/>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30" name="Espace réservé du texte 15"/>
          <p:cNvSpPr>
            <a:spLocks noGrp="1"/>
          </p:cNvSpPr>
          <p:nvPr userDrawn="1">
            <p:ph type="body" sz="quarter" idx="13"/>
          </p:nvPr>
        </p:nvSpPr>
        <p:spPr>
          <a:xfrm>
            <a:off x="923870" y="1689432"/>
            <a:ext cx="4102545" cy="4799559"/>
          </a:xfrm>
        </p:spPr>
        <p:txBody>
          <a:bodyPr/>
          <a:lstStyle>
            <a:lvl1pPr marL="269875" indent="-269875">
              <a:spcBef>
                <a:spcPts val="400"/>
              </a:spcBef>
              <a:buClr>
                <a:schemeClr val="accent4"/>
              </a:buClr>
              <a:buFont typeface="Wingdings" panose="05000000000000000000" pitchFamily="2" charset="2"/>
              <a:buChar char="ü"/>
              <a:defRPr sz="1600"/>
            </a:lvl1pPr>
            <a:lvl2pPr marL="488950" indent="-219075">
              <a:spcBef>
                <a:spcPts val="400"/>
              </a:spcBef>
              <a:buClr>
                <a:schemeClr val="accent4"/>
              </a:buClr>
              <a:buFont typeface="Wingdings" panose="05000000000000000000" pitchFamily="2" charset="2"/>
              <a:buChar char="ü"/>
              <a:defRPr sz="1400"/>
            </a:lvl2pPr>
            <a:lvl3pPr marL="714375" indent="-212725">
              <a:spcBef>
                <a:spcPts val="400"/>
              </a:spcBef>
              <a:buClr>
                <a:schemeClr val="accent4"/>
              </a:buClr>
              <a:buFont typeface="Wingdings" panose="05000000000000000000" pitchFamily="2" charset="2"/>
              <a:buChar char="ü"/>
              <a:defRPr sz="1200"/>
            </a:lvl3pPr>
            <a:lvl4pPr marL="914400" indent="-206375">
              <a:spcBef>
                <a:spcPts val="400"/>
              </a:spcBef>
              <a:buClr>
                <a:schemeClr val="accent4"/>
              </a:buClr>
              <a:buFont typeface="Wingdings" panose="05000000000000000000" pitchFamily="2" charset="2"/>
              <a:buChar char="ü"/>
              <a:defRPr sz="1200"/>
            </a:lvl4pPr>
            <a:lvl5pPr marL="1133475" indent="-219075">
              <a:spcBef>
                <a:spcPts val="400"/>
              </a:spcBef>
              <a:buClr>
                <a:schemeClr val="accent4"/>
              </a:buClr>
              <a:buFont typeface="Wingdings" panose="05000000000000000000" pitchFamily="2" charset="2"/>
              <a:buChar char="ü"/>
              <a:defRPr sz="12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Freeform 5"/>
          <p:cNvSpPr>
            <a:spLocks noEditPoints="1"/>
          </p:cNvSpPr>
          <p:nvPr userDrawn="1"/>
        </p:nvSpPr>
        <p:spPr bwMode="auto">
          <a:xfrm>
            <a:off x="250940" y="1399822"/>
            <a:ext cx="624455" cy="854971"/>
          </a:xfrm>
          <a:custGeom>
            <a:avLst/>
            <a:gdLst>
              <a:gd name="T0" fmla="*/ 128 w 256"/>
              <a:gd name="T1" fmla="*/ 0 h 352"/>
              <a:gd name="T2" fmla="*/ 97 w 256"/>
              <a:gd name="T3" fmla="*/ 24 h 352"/>
              <a:gd name="T4" fmla="*/ 64 w 256"/>
              <a:gd name="T5" fmla="*/ 24 h 352"/>
              <a:gd name="T6" fmla="*/ 64 w 256"/>
              <a:gd name="T7" fmla="*/ 64 h 352"/>
              <a:gd name="T8" fmla="*/ 192 w 256"/>
              <a:gd name="T9" fmla="*/ 64 h 352"/>
              <a:gd name="T10" fmla="*/ 192 w 256"/>
              <a:gd name="T11" fmla="*/ 24 h 352"/>
              <a:gd name="T12" fmla="*/ 159 w 256"/>
              <a:gd name="T13" fmla="*/ 24 h 352"/>
              <a:gd name="T14" fmla="*/ 128 w 256"/>
              <a:gd name="T15" fmla="*/ 0 h 352"/>
              <a:gd name="T16" fmla="*/ 0 w 256"/>
              <a:gd name="T17" fmla="*/ 40 h 352"/>
              <a:gd name="T18" fmla="*/ 0 w 256"/>
              <a:gd name="T19" fmla="*/ 352 h 352"/>
              <a:gd name="T20" fmla="*/ 256 w 256"/>
              <a:gd name="T21" fmla="*/ 352 h 352"/>
              <a:gd name="T22" fmla="*/ 256 w 256"/>
              <a:gd name="T23" fmla="*/ 40 h 352"/>
              <a:gd name="T24" fmla="*/ 200 w 256"/>
              <a:gd name="T25" fmla="*/ 40 h 352"/>
              <a:gd name="T26" fmla="*/ 200 w 256"/>
              <a:gd name="T27" fmla="*/ 64 h 352"/>
              <a:gd name="T28" fmla="*/ 192 w 256"/>
              <a:gd name="T29" fmla="*/ 72 h 352"/>
              <a:gd name="T30" fmla="*/ 64 w 256"/>
              <a:gd name="T31" fmla="*/ 72 h 352"/>
              <a:gd name="T32" fmla="*/ 56 w 256"/>
              <a:gd name="T33" fmla="*/ 64 h 352"/>
              <a:gd name="T34" fmla="*/ 56 w 256"/>
              <a:gd name="T35" fmla="*/ 40 h 352"/>
              <a:gd name="T36" fmla="*/ 0 w 256"/>
              <a:gd name="T37" fmla="*/ 40 h 352"/>
              <a:gd name="T38" fmla="*/ 48 w 256"/>
              <a:gd name="T39" fmla="*/ 92 h 352"/>
              <a:gd name="T40" fmla="*/ 208 w 256"/>
              <a:gd name="T41" fmla="*/ 92 h 352"/>
              <a:gd name="T42" fmla="*/ 216 w 256"/>
              <a:gd name="T43" fmla="*/ 100 h 352"/>
              <a:gd name="T44" fmla="*/ 208 w 256"/>
              <a:gd name="T45" fmla="*/ 108 h 352"/>
              <a:gd name="T46" fmla="*/ 48 w 256"/>
              <a:gd name="T47" fmla="*/ 108 h 352"/>
              <a:gd name="T48" fmla="*/ 40 w 256"/>
              <a:gd name="T49" fmla="*/ 100 h 352"/>
              <a:gd name="T50" fmla="*/ 48 w 256"/>
              <a:gd name="T51" fmla="*/ 92 h 352"/>
              <a:gd name="T52" fmla="*/ 48 w 256"/>
              <a:gd name="T53" fmla="*/ 164 h 352"/>
              <a:gd name="T54" fmla="*/ 208 w 256"/>
              <a:gd name="T55" fmla="*/ 164 h 352"/>
              <a:gd name="T56" fmla="*/ 216 w 256"/>
              <a:gd name="T57" fmla="*/ 172 h 352"/>
              <a:gd name="T58" fmla="*/ 208 w 256"/>
              <a:gd name="T59" fmla="*/ 180 h 352"/>
              <a:gd name="T60" fmla="*/ 48 w 256"/>
              <a:gd name="T61" fmla="*/ 180 h 352"/>
              <a:gd name="T62" fmla="*/ 40 w 256"/>
              <a:gd name="T63" fmla="*/ 172 h 352"/>
              <a:gd name="T64" fmla="*/ 48 w 256"/>
              <a:gd name="T65" fmla="*/ 164 h 352"/>
              <a:gd name="T66" fmla="*/ 48 w 256"/>
              <a:gd name="T67" fmla="*/ 236 h 352"/>
              <a:gd name="T68" fmla="*/ 208 w 256"/>
              <a:gd name="T69" fmla="*/ 236 h 352"/>
              <a:gd name="T70" fmla="*/ 216 w 256"/>
              <a:gd name="T71" fmla="*/ 244 h 352"/>
              <a:gd name="T72" fmla="*/ 208 w 256"/>
              <a:gd name="T73" fmla="*/ 252 h 352"/>
              <a:gd name="T74" fmla="*/ 48 w 256"/>
              <a:gd name="T75" fmla="*/ 252 h 352"/>
              <a:gd name="T76" fmla="*/ 40 w 256"/>
              <a:gd name="T77" fmla="*/ 244 h 352"/>
              <a:gd name="T78" fmla="*/ 48 w 256"/>
              <a:gd name="T79" fmla="*/ 236 h 352"/>
              <a:gd name="T80" fmla="*/ 48 w 256"/>
              <a:gd name="T81" fmla="*/ 308 h 352"/>
              <a:gd name="T82" fmla="*/ 152 w 256"/>
              <a:gd name="T83" fmla="*/ 308 h 352"/>
              <a:gd name="T84" fmla="*/ 160 w 256"/>
              <a:gd name="T85" fmla="*/ 316 h 352"/>
              <a:gd name="T86" fmla="*/ 152 w 256"/>
              <a:gd name="T87" fmla="*/ 324 h 352"/>
              <a:gd name="T88" fmla="*/ 48 w 256"/>
              <a:gd name="T89" fmla="*/ 324 h 352"/>
              <a:gd name="T90" fmla="*/ 40 w 256"/>
              <a:gd name="T91" fmla="*/ 316 h 352"/>
              <a:gd name="T92" fmla="*/ 48 w 256"/>
              <a:gd name="T93" fmla="*/ 30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6" h="352">
                <a:moveTo>
                  <a:pt x="128" y="0"/>
                </a:moveTo>
                <a:cubicBezTo>
                  <a:pt x="113" y="0"/>
                  <a:pt x="101" y="10"/>
                  <a:pt x="97" y="24"/>
                </a:cubicBezTo>
                <a:cubicBezTo>
                  <a:pt x="64" y="24"/>
                  <a:pt x="64" y="24"/>
                  <a:pt x="64" y="24"/>
                </a:cubicBezTo>
                <a:cubicBezTo>
                  <a:pt x="64" y="64"/>
                  <a:pt x="64" y="64"/>
                  <a:pt x="64" y="64"/>
                </a:cubicBezTo>
                <a:cubicBezTo>
                  <a:pt x="192" y="64"/>
                  <a:pt x="192" y="64"/>
                  <a:pt x="192" y="64"/>
                </a:cubicBezTo>
                <a:cubicBezTo>
                  <a:pt x="192" y="24"/>
                  <a:pt x="192" y="24"/>
                  <a:pt x="192" y="24"/>
                </a:cubicBezTo>
                <a:cubicBezTo>
                  <a:pt x="159" y="24"/>
                  <a:pt x="159" y="24"/>
                  <a:pt x="159" y="24"/>
                </a:cubicBezTo>
                <a:cubicBezTo>
                  <a:pt x="155" y="10"/>
                  <a:pt x="143" y="0"/>
                  <a:pt x="128" y="0"/>
                </a:cubicBezTo>
                <a:close/>
                <a:moveTo>
                  <a:pt x="0" y="40"/>
                </a:moveTo>
                <a:cubicBezTo>
                  <a:pt x="0" y="352"/>
                  <a:pt x="0" y="352"/>
                  <a:pt x="0" y="352"/>
                </a:cubicBezTo>
                <a:cubicBezTo>
                  <a:pt x="256" y="352"/>
                  <a:pt x="256" y="352"/>
                  <a:pt x="256" y="352"/>
                </a:cubicBezTo>
                <a:cubicBezTo>
                  <a:pt x="256" y="40"/>
                  <a:pt x="256" y="40"/>
                  <a:pt x="256" y="40"/>
                </a:cubicBezTo>
                <a:cubicBezTo>
                  <a:pt x="200" y="40"/>
                  <a:pt x="200" y="40"/>
                  <a:pt x="200" y="40"/>
                </a:cubicBezTo>
                <a:cubicBezTo>
                  <a:pt x="200" y="64"/>
                  <a:pt x="200" y="64"/>
                  <a:pt x="200" y="64"/>
                </a:cubicBezTo>
                <a:cubicBezTo>
                  <a:pt x="200" y="68"/>
                  <a:pt x="196" y="72"/>
                  <a:pt x="192" y="72"/>
                </a:cubicBezTo>
                <a:cubicBezTo>
                  <a:pt x="64" y="72"/>
                  <a:pt x="64" y="72"/>
                  <a:pt x="64" y="72"/>
                </a:cubicBezTo>
                <a:cubicBezTo>
                  <a:pt x="60" y="72"/>
                  <a:pt x="56" y="68"/>
                  <a:pt x="56" y="64"/>
                </a:cubicBezTo>
                <a:cubicBezTo>
                  <a:pt x="56" y="40"/>
                  <a:pt x="56" y="40"/>
                  <a:pt x="56" y="40"/>
                </a:cubicBezTo>
                <a:cubicBezTo>
                  <a:pt x="0" y="40"/>
                  <a:pt x="0" y="40"/>
                  <a:pt x="0" y="40"/>
                </a:cubicBezTo>
                <a:close/>
                <a:moveTo>
                  <a:pt x="48" y="92"/>
                </a:moveTo>
                <a:cubicBezTo>
                  <a:pt x="208" y="92"/>
                  <a:pt x="208" y="92"/>
                  <a:pt x="208" y="92"/>
                </a:cubicBezTo>
                <a:cubicBezTo>
                  <a:pt x="212" y="92"/>
                  <a:pt x="216" y="96"/>
                  <a:pt x="216" y="100"/>
                </a:cubicBezTo>
                <a:cubicBezTo>
                  <a:pt x="216" y="104"/>
                  <a:pt x="212" y="108"/>
                  <a:pt x="208" y="108"/>
                </a:cubicBezTo>
                <a:cubicBezTo>
                  <a:pt x="48" y="108"/>
                  <a:pt x="48" y="108"/>
                  <a:pt x="48" y="108"/>
                </a:cubicBezTo>
                <a:cubicBezTo>
                  <a:pt x="44" y="108"/>
                  <a:pt x="40" y="104"/>
                  <a:pt x="40" y="100"/>
                </a:cubicBezTo>
                <a:cubicBezTo>
                  <a:pt x="40" y="96"/>
                  <a:pt x="44" y="92"/>
                  <a:pt x="48" y="92"/>
                </a:cubicBezTo>
                <a:close/>
                <a:moveTo>
                  <a:pt x="48" y="164"/>
                </a:moveTo>
                <a:cubicBezTo>
                  <a:pt x="208" y="164"/>
                  <a:pt x="208" y="164"/>
                  <a:pt x="208" y="164"/>
                </a:cubicBezTo>
                <a:cubicBezTo>
                  <a:pt x="212" y="164"/>
                  <a:pt x="216" y="168"/>
                  <a:pt x="216" y="172"/>
                </a:cubicBezTo>
                <a:cubicBezTo>
                  <a:pt x="216" y="176"/>
                  <a:pt x="212" y="180"/>
                  <a:pt x="208" y="180"/>
                </a:cubicBezTo>
                <a:cubicBezTo>
                  <a:pt x="48" y="180"/>
                  <a:pt x="48" y="180"/>
                  <a:pt x="48" y="180"/>
                </a:cubicBezTo>
                <a:cubicBezTo>
                  <a:pt x="44" y="180"/>
                  <a:pt x="40" y="176"/>
                  <a:pt x="40" y="172"/>
                </a:cubicBezTo>
                <a:cubicBezTo>
                  <a:pt x="40" y="168"/>
                  <a:pt x="44" y="164"/>
                  <a:pt x="48" y="164"/>
                </a:cubicBezTo>
                <a:close/>
                <a:moveTo>
                  <a:pt x="48" y="236"/>
                </a:moveTo>
                <a:cubicBezTo>
                  <a:pt x="208" y="236"/>
                  <a:pt x="208" y="236"/>
                  <a:pt x="208" y="236"/>
                </a:cubicBezTo>
                <a:cubicBezTo>
                  <a:pt x="212" y="236"/>
                  <a:pt x="216" y="240"/>
                  <a:pt x="216" y="244"/>
                </a:cubicBezTo>
                <a:cubicBezTo>
                  <a:pt x="216" y="248"/>
                  <a:pt x="212" y="252"/>
                  <a:pt x="208" y="252"/>
                </a:cubicBezTo>
                <a:cubicBezTo>
                  <a:pt x="48" y="252"/>
                  <a:pt x="48" y="252"/>
                  <a:pt x="48" y="252"/>
                </a:cubicBezTo>
                <a:cubicBezTo>
                  <a:pt x="44" y="252"/>
                  <a:pt x="40" y="248"/>
                  <a:pt x="40" y="244"/>
                </a:cubicBezTo>
                <a:cubicBezTo>
                  <a:pt x="40" y="240"/>
                  <a:pt x="44" y="236"/>
                  <a:pt x="48" y="236"/>
                </a:cubicBezTo>
                <a:close/>
                <a:moveTo>
                  <a:pt x="48" y="308"/>
                </a:moveTo>
                <a:cubicBezTo>
                  <a:pt x="152" y="308"/>
                  <a:pt x="152" y="308"/>
                  <a:pt x="152" y="308"/>
                </a:cubicBezTo>
                <a:cubicBezTo>
                  <a:pt x="156" y="308"/>
                  <a:pt x="160" y="312"/>
                  <a:pt x="160" y="316"/>
                </a:cubicBezTo>
                <a:cubicBezTo>
                  <a:pt x="160" y="320"/>
                  <a:pt x="156" y="324"/>
                  <a:pt x="152" y="324"/>
                </a:cubicBezTo>
                <a:cubicBezTo>
                  <a:pt x="48" y="324"/>
                  <a:pt x="48" y="324"/>
                  <a:pt x="48" y="324"/>
                </a:cubicBezTo>
                <a:cubicBezTo>
                  <a:pt x="44" y="324"/>
                  <a:pt x="40" y="320"/>
                  <a:pt x="40" y="316"/>
                </a:cubicBezTo>
                <a:cubicBezTo>
                  <a:pt x="40" y="312"/>
                  <a:pt x="44" y="308"/>
                  <a:pt x="48" y="30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19" name="Espace réservé pour une image  18"/>
          <p:cNvSpPr>
            <a:spLocks noGrp="1"/>
          </p:cNvSpPr>
          <p:nvPr userDrawn="1">
            <p:ph type="pic" sz="quarter" idx="14"/>
          </p:nvPr>
        </p:nvSpPr>
        <p:spPr>
          <a:xfrm>
            <a:off x="6114879" y="1670050"/>
            <a:ext cx="1962906" cy="1325790"/>
          </a:xfrm>
          <a:prstGeom prst="roundRect">
            <a:avLst>
              <a:gd name="adj" fmla="val 4892"/>
            </a:avLst>
          </a:prstGeom>
        </p:spPr>
        <p:txBody>
          <a:bodyPr/>
          <a:lstStyle/>
          <a:p>
            <a:endParaRPr lang="fr-FR" dirty="0"/>
          </a:p>
        </p:txBody>
      </p:sp>
      <p:sp>
        <p:nvSpPr>
          <p:cNvPr id="21" name="Espace réservé du texte 20"/>
          <p:cNvSpPr>
            <a:spLocks noGrp="1"/>
          </p:cNvSpPr>
          <p:nvPr userDrawn="1">
            <p:ph type="body" sz="quarter" idx="17"/>
          </p:nvPr>
        </p:nvSpPr>
        <p:spPr>
          <a:xfrm>
            <a:off x="8140390" y="1670050"/>
            <a:ext cx="2290543" cy="1325563"/>
          </a:xfrm>
        </p:spPr>
        <p:txBody>
          <a:bodyPr anchor="ctr"/>
          <a:lstStyle>
            <a:lvl1pPr>
              <a:spcBef>
                <a:spcPts val="200"/>
              </a:spcBef>
              <a:defRPr sz="1400" b="1">
                <a:solidFill>
                  <a:schemeClr val="accent4"/>
                </a:solidFill>
              </a:defRPr>
            </a:lvl1pPr>
            <a:lvl2pPr marL="11113" indent="0">
              <a:buNone/>
              <a:tabLst/>
              <a:defRPr sz="1400"/>
            </a:lvl2pPr>
          </a:lstStyle>
          <a:p>
            <a:pPr lvl="0"/>
            <a:endParaRPr lang="fr-FR" dirty="0"/>
          </a:p>
        </p:txBody>
      </p:sp>
      <p:sp>
        <p:nvSpPr>
          <p:cNvPr id="43" name="Espace réservé pour une image  18"/>
          <p:cNvSpPr>
            <a:spLocks noGrp="1"/>
          </p:cNvSpPr>
          <p:nvPr>
            <p:ph type="pic" sz="quarter" idx="20"/>
          </p:nvPr>
        </p:nvSpPr>
        <p:spPr>
          <a:xfrm>
            <a:off x="6114879" y="3244699"/>
            <a:ext cx="1962906" cy="1325790"/>
          </a:xfrm>
          <a:prstGeom prst="roundRect">
            <a:avLst>
              <a:gd name="adj" fmla="val 4892"/>
            </a:avLst>
          </a:prstGeom>
        </p:spPr>
        <p:txBody>
          <a:bodyPr/>
          <a:lstStyle/>
          <a:p>
            <a:endParaRPr lang="fr-FR" dirty="0"/>
          </a:p>
        </p:txBody>
      </p:sp>
      <p:sp>
        <p:nvSpPr>
          <p:cNvPr id="47" name="Espace réservé pour une image  18"/>
          <p:cNvSpPr>
            <a:spLocks noGrp="1"/>
          </p:cNvSpPr>
          <p:nvPr>
            <p:ph type="pic" sz="quarter" idx="21"/>
          </p:nvPr>
        </p:nvSpPr>
        <p:spPr>
          <a:xfrm>
            <a:off x="6114879" y="4793571"/>
            <a:ext cx="1962906" cy="1325790"/>
          </a:xfrm>
          <a:prstGeom prst="roundRect">
            <a:avLst>
              <a:gd name="adj" fmla="val 4892"/>
            </a:avLst>
          </a:prstGeom>
        </p:spPr>
        <p:txBody>
          <a:bodyPr/>
          <a:lstStyle/>
          <a:p>
            <a:endParaRPr lang="fr-FR" dirty="0"/>
          </a:p>
        </p:txBody>
      </p:sp>
      <p:sp>
        <p:nvSpPr>
          <p:cNvPr id="7" name="Espace réservé du pied de page 6"/>
          <p:cNvSpPr>
            <a:spLocks noGrp="1"/>
          </p:cNvSpPr>
          <p:nvPr>
            <p:ph type="ftr" sz="quarter" idx="23"/>
          </p:nvPr>
        </p:nvSpPr>
        <p:spPr/>
        <p:txBody>
          <a:bodyPr/>
          <a:lstStyle/>
          <a:p>
            <a:r>
              <a:rPr lang="fr-FR"/>
              <a:t>QGIS, les enjeux d’une alternative - Rencontres des Utilisateurs Francophones de QGIS - 15 décembre 2018</a:t>
            </a:r>
            <a:endParaRPr lang="fr-FR" dirty="0"/>
          </a:p>
        </p:txBody>
      </p:sp>
      <p:sp>
        <p:nvSpPr>
          <p:cNvPr id="8" name="Espace réservé du numéro de diapositive 7"/>
          <p:cNvSpPr>
            <a:spLocks noGrp="1"/>
          </p:cNvSpPr>
          <p:nvPr>
            <p:ph type="sldNum" sz="quarter" idx="24"/>
          </p:nvPr>
        </p:nvSpPr>
        <p:spPr/>
        <p:txBody>
          <a:bodyPr/>
          <a:lstStyle/>
          <a:p>
            <a:fld id="{E25A763E-C07B-C147-8928-8BE5C6B8A452}" type="slidenum">
              <a:rPr lang="fr-FR" smtClean="0"/>
              <a:pPr/>
              <a:t>‹N°›</a:t>
            </a:fld>
            <a:endParaRPr lang="fr-FR" dirty="0"/>
          </a:p>
        </p:txBody>
      </p:sp>
      <p:sp>
        <p:nvSpPr>
          <p:cNvPr id="44" name="Espace réservé du texte 20"/>
          <p:cNvSpPr>
            <a:spLocks noGrp="1"/>
          </p:cNvSpPr>
          <p:nvPr>
            <p:ph type="body" sz="quarter" idx="25"/>
          </p:nvPr>
        </p:nvSpPr>
        <p:spPr>
          <a:xfrm>
            <a:off x="8140391" y="3244699"/>
            <a:ext cx="2290542" cy="1325563"/>
          </a:xfrm>
        </p:spPr>
        <p:txBody>
          <a:bodyPr anchor="ctr"/>
          <a:lstStyle>
            <a:lvl1pPr>
              <a:spcBef>
                <a:spcPts val="200"/>
              </a:spcBef>
              <a:defRPr sz="1400" b="1">
                <a:solidFill>
                  <a:schemeClr val="accent4"/>
                </a:solidFill>
              </a:defRPr>
            </a:lvl1pPr>
            <a:lvl2pPr marL="11113" indent="0">
              <a:buNone/>
              <a:tabLst/>
              <a:defRPr sz="1400"/>
            </a:lvl2pPr>
          </a:lstStyle>
          <a:p>
            <a:pPr lvl="0"/>
            <a:endParaRPr lang="fr-FR" dirty="0"/>
          </a:p>
        </p:txBody>
      </p:sp>
      <p:sp>
        <p:nvSpPr>
          <p:cNvPr id="45" name="Espace réservé du texte 20"/>
          <p:cNvSpPr>
            <a:spLocks noGrp="1"/>
          </p:cNvSpPr>
          <p:nvPr>
            <p:ph type="body" sz="quarter" idx="26"/>
          </p:nvPr>
        </p:nvSpPr>
        <p:spPr>
          <a:xfrm>
            <a:off x="8140391" y="4793571"/>
            <a:ext cx="2290542" cy="1325563"/>
          </a:xfrm>
        </p:spPr>
        <p:txBody>
          <a:bodyPr anchor="ctr"/>
          <a:lstStyle>
            <a:lvl1pPr>
              <a:spcBef>
                <a:spcPts val="200"/>
              </a:spcBef>
              <a:defRPr sz="1400" b="1">
                <a:solidFill>
                  <a:schemeClr val="accent4"/>
                </a:solidFill>
              </a:defRPr>
            </a:lvl1pPr>
            <a:lvl2pPr marL="11113" indent="0">
              <a:buNone/>
              <a:tabLst/>
              <a:defRPr sz="1400"/>
            </a:lvl2pPr>
          </a:lstStyle>
          <a:p>
            <a:pPr lvl="0"/>
            <a:endParaRPr lang="fr-FR" dirty="0"/>
          </a:p>
        </p:txBody>
      </p:sp>
    </p:spTree>
    <p:extLst>
      <p:ext uri="{BB962C8B-B14F-4D97-AF65-F5344CB8AC3E}">
        <p14:creationId xmlns:p14="http://schemas.microsoft.com/office/powerpoint/2010/main" val="963924175"/>
      </p:ext>
    </p:extLst>
  </p:cSld>
  <p:clrMapOvr>
    <a:masterClrMapping/>
  </p:clrMapOvr>
  <p:extLst mod="1">
    <p:ext uri="{DCECCB84-F9BA-43D5-87BE-67443E8EF086}">
      <p15:sldGuideLst xmlns:p15="http://schemas.microsoft.com/office/powerpoint/2012/main">
        <p15:guide id="1" pos="336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re + Texte">
    <p:spTree>
      <p:nvGrpSpPr>
        <p:cNvPr id="1" name=""/>
        <p:cNvGrpSpPr/>
        <p:nvPr/>
      </p:nvGrpSpPr>
      <p:grpSpPr>
        <a:xfrm>
          <a:off x="0" y="0"/>
          <a:ext cx="0" cy="0"/>
          <a:chOff x="0" y="0"/>
          <a:chExt cx="0" cy="0"/>
        </a:xfrm>
      </p:grpSpPr>
      <p:sp>
        <p:nvSpPr>
          <p:cNvPr id="2" name="Title 1"/>
          <p:cNvSpPr>
            <a:spLocks noGrp="1"/>
          </p:cNvSpPr>
          <p:nvPr>
            <p:ph type="title"/>
          </p:nvPr>
        </p:nvSpPr>
        <p:spPr>
          <a:xfrm>
            <a:off x="1655130" y="529007"/>
            <a:ext cx="7190502" cy="618293"/>
          </a:xfrm>
        </p:spPr>
        <p:txBody>
          <a:bodyPr anchor="t">
            <a:noAutofit/>
          </a:bodyPr>
          <a:lstStyle>
            <a:lvl1pPr>
              <a:defRPr sz="3600" b="1" cap="none" baseline="0">
                <a:solidFill>
                  <a:srgbClr val="005D7E"/>
                </a:solidFill>
                <a:latin typeface="+mj-lt"/>
              </a:defRPr>
            </a:lvl1pPr>
          </a:lstStyle>
          <a:p>
            <a:r>
              <a:rPr lang="fr-FR" dirty="0"/>
              <a:t>Cliquez et modifiez le titre</a:t>
            </a:r>
            <a:endParaRPr lang="en-US" dirty="0"/>
          </a:p>
        </p:txBody>
      </p:sp>
      <p:sp>
        <p:nvSpPr>
          <p:cNvPr id="9" name="Arc 8"/>
          <p:cNvSpPr/>
          <p:nvPr userDrawn="1"/>
        </p:nvSpPr>
        <p:spPr>
          <a:xfrm rot="10308434">
            <a:off x="-576603" y="4118594"/>
            <a:ext cx="15937417" cy="2512044"/>
          </a:xfrm>
          <a:prstGeom prst="arc">
            <a:avLst>
              <a:gd name="adj1" fmla="val 11859825"/>
              <a:gd name="adj2" fmla="val 60648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30" name="Rectangle 29"/>
          <p:cNvSpPr/>
          <p:nvPr userDrawn="1"/>
        </p:nvSpPr>
        <p:spPr>
          <a:xfrm>
            <a:off x="-553636" y="834686"/>
            <a:ext cx="81112" cy="81112"/>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5" name="Image 34"/>
          <p:cNvPicPr>
            <a:picLocks noChangeAspect="1"/>
          </p:cNvPicPr>
          <p:nvPr userDrawn="1"/>
        </p:nvPicPr>
        <p:blipFill>
          <a:blip r:embed="rId2" cstate="screen">
            <a:duotone>
              <a:prstClr val="black"/>
              <a:schemeClr val="accent1">
                <a:tint val="45000"/>
                <a:satMod val="400000"/>
              </a:schemeClr>
            </a:duotone>
            <a:alphaModFix amt="35000"/>
            <a:extLst>
              <a:ext uri="{28A0092B-C50C-407E-A947-70E740481C1C}">
                <a14:useLocalDpi xmlns:a14="http://schemas.microsoft.com/office/drawing/2010/main"/>
              </a:ext>
            </a:extLst>
          </a:blip>
          <a:stretch>
            <a:fillRect/>
          </a:stretch>
        </p:blipFill>
        <p:spPr>
          <a:xfrm flipH="1">
            <a:off x="-1124677" y="-594175"/>
            <a:ext cx="2481949" cy="1492271"/>
          </a:xfrm>
          <a:prstGeom prst="rect">
            <a:avLst/>
          </a:prstGeom>
          <a:ln>
            <a:noFill/>
          </a:ln>
        </p:spPr>
      </p:pic>
      <p:sp>
        <p:nvSpPr>
          <p:cNvPr id="37" name="Arc 36"/>
          <p:cNvSpPr/>
          <p:nvPr userDrawn="1"/>
        </p:nvSpPr>
        <p:spPr>
          <a:xfrm rot="9980275" flipH="1">
            <a:off x="-1516320" y="-917245"/>
            <a:ext cx="3381334" cy="2029582"/>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40" name="Arc 39"/>
          <p:cNvSpPr/>
          <p:nvPr userDrawn="1"/>
        </p:nvSpPr>
        <p:spPr>
          <a:xfrm rot="9980275" flipH="1">
            <a:off x="-1814733" y="-899825"/>
            <a:ext cx="3522008" cy="2185117"/>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nvGrpSpPr>
          <p:cNvPr id="41" name="Grouper 40"/>
          <p:cNvGrpSpPr/>
          <p:nvPr userDrawn="1"/>
        </p:nvGrpSpPr>
        <p:grpSpPr>
          <a:xfrm>
            <a:off x="-541841" y="-44422"/>
            <a:ext cx="2198336" cy="1093851"/>
            <a:chOff x="-197426" y="-15607"/>
            <a:chExt cx="1793469" cy="892397"/>
          </a:xfrm>
        </p:grpSpPr>
        <p:sp>
          <p:nvSpPr>
            <p:cNvPr id="44" name="Ellipse 43"/>
            <p:cNvSpPr/>
            <p:nvPr/>
          </p:nvSpPr>
          <p:spPr>
            <a:xfrm>
              <a:off x="159777" y="661223"/>
              <a:ext cx="77681" cy="776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Ellipse 44"/>
            <p:cNvSpPr/>
            <p:nvPr/>
          </p:nvSpPr>
          <p:spPr>
            <a:xfrm>
              <a:off x="645484" y="755151"/>
              <a:ext cx="89578" cy="89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4" name="Losange 53"/>
            <p:cNvSpPr/>
            <p:nvPr/>
          </p:nvSpPr>
          <p:spPr>
            <a:xfrm>
              <a:off x="-60445" y="-549"/>
              <a:ext cx="406962" cy="4069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5" name="Rectangle 54"/>
            <p:cNvSpPr/>
            <p:nvPr/>
          </p:nvSpPr>
          <p:spPr>
            <a:xfrm>
              <a:off x="1201480" y="681648"/>
              <a:ext cx="72105" cy="7210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6" name="Ellipse 55"/>
            <p:cNvSpPr/>
            <p:nvPr userDrawn="1"/>
          </p:nvSpPr>
          <p:spPr>
            <a:xfrm>
              <a:off x="318441" y="524855"/>
              <a:ext cx="279711" cy="279711"/>
            </a:xfrm>
            <a:prstGeom prst="ellipse">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7" name="Ellipse 56"/>
            <p:cNvSpPr/>
            <p:nvPr userDrawn="1"/>
          </p:nvSpPr>
          <p:spPr>
            <a:xfrm>
              <a:off x="763196" y="554831"/>
              <a:ext cx="149595" cy="149595"/>
            </a:xfrm>
            <a:prstGeom prst="ellipse">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8" name="Ellipse 57"/>
            <p:cNvSpPr/>
            <p:nvPr userDrawn="1"/>
          </p:nvSpPr>
          <p:spPr>
            <a:xfrm>
              <a:off x="249368" y="376105"/>
              <a:ext cx="101183" cy="1011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9" name="Ellipse 58"/>
            <p:cNvSpPr/>
            <p:nvPr userDrawn="1"/>
          </p:nvSpPr>
          <p:spPr>
            <a:xfrm>
              <a:off x="377950" y="-15607"/>
              <a:ext cx="80244" cy="80244"/>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0" name="Losange 59"/>
            <p:cNvSpPr/>
            <p:nvPr userDrawn="1"/>
          </p:nvSpPr>
          <p:spPr>
            <a:xfrm rot="20223526">
              <a:off x="550532" y="-6482"/>
              <a:ext cx="221789" cy="221789"/>
            </a:xfrm>
            <a:prstGeom prst="diamond">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1" name="Losange 60"/>
            <p:cNvSpPr/>
            <p:nvPr userDrawn="1"/>
          </p:nvSpPr>
          <p:spPr>
            <a:xfrm>
              <a:off x="998346" y="742673"/>
              <a:ext cx="106676" cy="10667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2" name="Rectangle 61"/>
            <p:cNvSpPr/>
            <p:nvPr userDrawn="1"/>
          </p:nvSpPr>
          <p:spPr>
            <a:xfrm>
              <a:off x="1362006" y="804685"/>
              <a:ext cx="72105" cy="72105"/>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3" name="Rectangle 62"/>
            <p:cNvSpPr/>
            <p:nvPr userDrawn="1"/>
          </p:nvSpPr>
          <p:spPr>
            <a:xfrm>
              <a:off x="489627" y="318305"/>
              <a:ext cx="112606" cy="112606"/>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4" name="Ellipse 63"/>
            <p:cNvSpPr/>
            <p:nvPr userDrawn="1"/>
          </p:nvSpPr>
          <p:spPr>
            <a:xfrm>
              <a:off x="872220" y="296800"/>
              <a:ext cx="89578" cy="89578"/>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5" name="Losange 64"/>
            <p:cNvSpPr/>
            <p:nvPr userDrawn="1"/>
          </p:nvSpPr>
          <p:spPr>
            <a:xfrm>
              <a:off x="1503797" y="732936"/>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6" name="Losange 65"/>
            <p:cNvSpPr/>
            <p:nvPr userDrawn="1"/>
          </p:nvSpPr>
          <p:spPr>
            <a:xfrm>
              <a:off x="688218" y="410210"/>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7" name="Losange 66"/>
            <p:cNvSpPr/>
            <p:nvPr userDrawn="1"/>
          </p:nvSpPr>
          <p:spPr>
            <a:xfrm>
              <a:off x="-197426" y="498289"/>
              <a:ext cx="262677" cy="262677"/>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7" name="Espace réservé du texte 6"/>
          <p:cNvSpPr>
            <a:spLocks noGrp="1"/>
          </p:cNvSpPr>
          <p:nvPr>
            <p:ph type="body" sz="quarter" idx="13"/>
          </p:nvPr>
        </p:nvSpPr>
        <p:spPr>
          <a:xfrm>
            <a:off x="923871" y="1670320"/>
            <a:ext cx="8863308" cy="4595252"/>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pied de page 7"/>
          <p:cNvSpPr>
            <a:spLocks noGrp="1"/>
          </p:cNvSpPr>
          <p:nvPr>
            <p:ph type="ftr" sz="quarter" idx="15"/>
          </p:nvPr>
        </p:nvSpPr>
        <p:spPr/>
        <p:txBody>
          <a:bodyPr/>
          <a:lstStyle/>
          <a:p>
            <a:r>
              <a:rPr lang="fr-FR"/>
              <a:t>QGIS, les enjeux d’une alternative - Rencontres des Utilisateurs Francophones de QGIS - 15 décembre 2018</a:t>
            </a:r>
            <a:endParaRPr lang="fr-FR" dirty="0"/>
          </a:p>
        </p:txBody>
      </p:sp>
      <p:sp>
        <p:nvSpPr>
          <p:cNvPr id="10" name="Espace réservé du numéro de diapositive 9"/>
          <p:cNvSpPr>
            <a:spLocks noGrp="1"/>
          </p:cNvSpPr>
          <p:nvPr>
            <p:ph type="sldNum" sz="quarter" idx="16"/>
          </p:nvPr>
        </p:nvSpPr>
        <p:spPr/>
        <p:txBody>
          <a:bodyPr/>
          <a:lstStyle/>
          <a:p>
            <a:fld id="{E25A763E-C07B-C147-8928-8BE5C6B8A452}" type="slidenum">
              <a:rPr lang="fr-FR" smtClean="0"/>
              <a:pPr/>
              <a:t>‹N°›</a:t>
            </a:fld>
            <a:endParaRPr lang="fr-FR" dirty="0"/>
          </a:p>
        </p:txBody>
      </p:sp>
    </p:spTree>
    <p:extLst>
      <p:ext uri="{BB962C8B-B14F-4D97-AF65-F5344CB8AC3E}">
        <p14:creationId xmlns:p14="http://schemas.microsoft.com/office/powerpoint/2010/main" val="3416104560"/>
      </p:ext>
    </p:extLst>
  </p:cSld>
  <p:clrMapOvr>
    <a:masterClrMapping/>
  </p:clrMapOvr>
  <p:extLst mod="1">
    <p:ext uri="{DCECCB84-F9BA-43D5-87BE-67443E8EF086}">
      <p15:sldGuideLst xmlns:p15="http://schemas.microsoft.com/office/powerpoint/2012/main">
        <p15:guide id="1" pos="336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re sans contenu">
    <p:spTree>
      <p:nvGrpSpPr>
        <p:cNvPr id="1" name=""/>
        <p:cNvGrpSpPr/>
        <p:nvPr/>
      </p:nvGrpSpPr>
      <p:grpSpPr>
        <a:xfrm>
          <a:off x="0" y="0"/>
          <a:ext cx="0" cy="0"/>
          <a:chOff x="0" y="0"/>
          <a:chExt cx="0" cy="0"/>
        </a:xfrm>
      </p:grpSpPr>
      <p:sp>
        <p:nvSpPr>
          <p:cNvPr id="2" name="Title 1"/>
          <p:cNvSpPr>
            <a:spLocks noGrp="1"/>
          </p:cNvSpPr>
          <p:nvPr>
            <p:ph type="title"/>
          </p:nvPr>
        </p:nvSpPr>
        <p:spPr>
          <a:xfrm>
            <a:off x="1655130" y="529007"/>
            <a:ext cx="7190502" cy="618293"/>
          </a:xfrm>
        </p:spPr>
        <p:txBody>
          <a:bodyPr anchor="t">
            <a:noAutofit/>
          </a:bodyPr>
          <a:lstStyle>
            <a:lvl1pPr>
              <a:defRPr sz="3600" b="1" cap="none" baseline="0">
                <a:solidFill>
                  <a:srgbClr val="005D7E"/>
                </a:solidFill>
                <a:latin typeface="+mj-lt"/>
              </a:defRPr>
            </a:lvl1pPr>
          </a:lstStyle>
          <a:p>
            <a:r>
              <a:rPr lang="fr-FR" dirty="0"/>
              <a:t>Cliquez et modifiez le titre</a:t>
            </a:r>
            <a:endParaRPr lang="en-US" dirty="0"/>
          </a:p>
        </p:txBody>
      </p:sp>
      <p:sp>
        <p:nvSpPr>
          <p:cNvPr id="9" name="Arc 8"/>
          <p:cNvSpPr/>
          <p:nvPr userDrawn="1"/>
        </p:nvSpPr>
        <p:spPr>
          <a:xfrm rot="10308434">
            <a:off x="-576603" y="4118594"/>
            <a:ext cx="15937417" cy="2512044"/>
          </a:xfrm>
          <a:prstGeom prst="arc">
            <a:avLst>
              <a:gd name="adj1" fmla="val 11859825"/>
              <a:gd name="adj2" fmla="val 60648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30" name="Rectangle 29"/>
          <p:cNvSpPr/>
          <p:nvPr userDrawn="1"/>
        </p:nvSpPr>
        <p:spPr>
          <a:xfrm>
            <a:off x="-553636" y="834686"/>
            <a:ext cx="81112" cy="81112"/>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5" name="Image 34"/>
          <p:cNvPicPr>
            <a:picLocks noChangeAspect="1"/>
          </p:cNvPicPr>
          <p:nvPr userDrawn="1"/>
        </p:nvPicPr>
        <p:blipFill>
          <a:blip r:embed="rId2" cstate="screen">
            <a:duotone>
              <a:prstClr val="black"/>
              <a:schemeClr val="accent1">
                <a:tint val="45000"/>
                <a:satMod val="400000"/>
              </a:schemeClr>
            </a:duotone>
            <a:alphaModFix amt="35000"/>
            <a:extLst>
              <a:ext uri="{28A0092B-C50C-407E-A947-70E740481C1C}">
                <a14:useLocalDpi xmlns:a14="http://schemas.microsoft.com/office/drawing/2010/main"/>
              </a:ext>
            </a:extLst>
          </a:blip>
          <a:stretch>
            <a:fillRect/>
          </a:stretch>
        </p:blipFill>
        <p:spPr>
          <a:xfrm flipH="1">
            <a:off x="-1124677" y="-594175"/>
            <a:ext cx="2481949" cy="1492271"/>
          </a:xfrm>
          <a:prstGeom prst="rect">
            <a:avLst/>
          </a:prstGeom>
          <a:ln>
            <a:noFill/>
          </a:ln>
        </p:spPr>
      </p:pic>
      <p:sp>
        <p:nvSpPr>
          <p:cNvPr id="37" name="Arc 36"/>
          <p:cNvSpPr/>
          <p:nvPr userDrawn="1"/>
        </p:nvSpPr>
        <p:spPr>
          <a:xfrm rot="9980275" flipH="1">
            <a:off x="-1516320" y="-917245"/>
            <a:ext cx="3381334" cy="2029582"/>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40" name="Arc 39"/>
          <p:cNvSpPr/>
          <p:nvPr userDrawn="1"/>
        </p:nvSpPr>
        <p:spPr>
          <a:xfrm rot="9980275" flipH="1">
            <a:off x="-1814733" y="-899825"/>
            <a:ext cx="3522008" cy="2185117"/>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nvGrpSpPr>
          <p:cNvPr id="41" name="Grouper 40"/>
          <p:cNvGrpSpPr/>
          <p:nvPr userDrawn="1"/>
        </p:nvGrpSpPr>
        <p:grpSpPr>
          <a:xfrm>
            <a:off x="-541841" y="-44422"/>
            <a:ext cx="2198336" cy="1093851"/>
            <a:chOff x="-197426" y="-15607"/>
            <a:chExt cx="1793469" cy="892397"/>
          </a:xfrm>
        </p:grpSpPr>
        <p:sp>
          <p:nvSpPr>
            <p:cNvPr id="44" name="Ellipse 43"/>
            <p:cNvSpPr/>
            <p:nvPr/>
          </p:nvSpPr>
          <p:spPr>
            <a:xfrm>
              <a:off x="159777" y="661223"/>
              <a:ext cx="77681" cy="776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Ellipse 44"/>
            <p:cNvSpPr/>
            <p:nvPr/>
          </p:nvSpPr>
          <p:spPr>
            <a:xfrm>
              <a:off x="645484" y="755151"/>
              <a:ext cx="89578" cy="89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4" name="Losange 53"/>
            <p:cNvSpPr/>
            <p:nvPr/>
          </p:nvSpPr>
          <p:spPr>
            <a:xfrm>
              <a:off x="-60445" y="-549"/>
              <a:ext cx="406962" cy="4069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5" name="Rectangle 54"/>
            <p:cNvSpPr/>
            <p:nvPr/>
          </p:nvSpPr>
          <p:spPr>
            <a:xfrm>
              <a:off x="1201480" y="681648"/>
              <a:ext cx="72105" cy="7210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6" name="Ellipse 55"/>
            <p:cNvSpPr/>
            <p:nvPr userDrawn="1"/>
          </p:nvSpPr>
          <p:spPr>
            <a:xfrm>
              <a:off x="318441" y="524855"/>
              <a:ext cx="279711" cy="279711"/>
            </a:xfrm>
            <a:prstGeom prst="ellipse">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7" name="Ellipse 56"/>
            <p:cNvSpPr/>
            <p:nvPr userDrawn="1"/>
          </p:nvSpPr>
          <p:spPr>
            <a:xfrm>
              <a:off x="763196" y="554831"/>
              <a:ext cx="149595" cy="149595"/>
            </a:xfrm>
            <a:prstGeom prst="ellipse">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8" name="Ellipse 57"/>
            <p:cNvSpPr/>
            <p:nvPr userDrawn="1"/>
          </p:nvSpPr>
          <p:spPr>
            <a:xfrm>
              <a:off x="249368" y="376105"/>
              <a:ext cx="101183" cy="1011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9" name="Ellipse 58"/>
            <p:cNvSpPr/>
            <p:nvPr userDrawn="1"/>
          </p:nvSpPr>
          <p:spPr>
            <a:xfrm>
              <a:off x="377950" y="-15607"/>
              <a:ext cx="80244" cy="80244"/>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0" name="Losange 59"/>
            <p:cNvSpPr/>
            <p:nvPr userDrawn="1"/>
          </p:nvSpPr>
          <p:spPr>
            <a:xfrm rot="20223526">
              <a:off x="550532" y="-6482"/>
              <a:ext cx="221789" cy="221789"/>
            </a:xfrm>
            <a:prstGeom prst="diamond">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1" name="Losange 60"/>
            <p:cNvSpPr/>
            <p:nvPr userDrawn="1"/>
          </p:nvSpPr>
          <p:spPr>
            <a:xfrm>
              <a:off x="998346" y="742673"/>
              <a:ext cx="106676" cy="10667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2" name="Rectangle 61"/>
            <p:cNvSpPr/>
            <p:nvPr userDrawn="1"/>
          </p:nvSpPr>
          <p:spPr>
            <a:xfrm>
              <a:off x="1362006" y="804685"/>
              <a:ext cx="72105" cy="72105"/>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3" name="Rectangle 62"/>
            <p:cNvSpPr/>
            <p:nvPr userDrawn="1"/>
          </p:nvSpPr>
          <p:spPr>
            <a:xfrm>
              <a:off x="489627" y="318305"/>
              <a:ext cx="112606" cy="112606"/>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4" name="Ellipse 63"/>
            <p:cNvSpPr/>
            <p:nvPr userDrawn="1"/>
          </p:nvSpPr>
          <p:spPr>
            <a:xfrm>
              <a:off x="872220" y="296800"/>
              <a:ext cx="89578" cy="89578"/>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5" name="Losange 64"/>
            <p:cNvSpPr/>
            <p:nvPr userDrawn="1"/>
          </p:nvSpPr>
          <p:spPr>
            <a:xfrm>
              <a:off x="1503797" y="732936"/>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6" name="Losange 65"/>
            <p:cNvSpPr/>
            <p:nvPr userDrawn="1"/>
          </p:nvSpPr>
          <p:spPr>
            <a:xfrm>
              <a:off x="688218" y="410210"/>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7" name="Losange 66"/>
            <p:cNvSpPr/>
            <p:nvPr userDrawn="1"/>
          </p:nvSpPr>
          <p:spPr>
            <a:xfrm>
              <a:off x="-197426" y="498289"/>
              <a:ext cx="262677" cy="262677"/>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7" name="Espace réservé du pied de page 6"/>
          <p:cNvSpPr>
            <a:spLocks noGrp="1"/>
          </p:cNvSpPr>
          <p:nvPr>
            <p:ph type="ftr" sz="quarter" idx="11"/>
          </p:nvPr>
        </p:nvSpPr>
        <p:spPr/>
        <p:txBody>
          <a:bodyPr/>
          <a:lstStyle/>
          <a:p>
            <a:r>
              <a:rPr lang="fr-FR"/>
              <a:t>QGIS, les enjeux d’une alternative - Rencontres des Utilisateurs Francophones de QGIS - 15 décembre 2018</a:t>
            </a:r>
            <a:endParaRPr lang="fr-FR" dirty="0"/>
          </a:p>
        </p:txBody>
      </p:sp>
      <p:sp>
        <p:nvSpPr>
          <p:cNvPr id="8" name="Espace réservé du numéro de diapositive 7"/>
          <p:cNvSpPr>
            <a:spLocks noGrp="1"/>
          </p:cNvSpPr>
          <p:nvPr>
            <p:ph type="sldNum" sz="quarter" idx="12"/>
          </p:nvPr>
        </p:nvSpPr>
        <p:spPr/>
        <p:txBody>
          <a:bodyPr/>
          <a:lstStyle/>
          <a:p>
            <a:fld id="{E25A763E-C07B-C147-8928-8BE5C6B8A452}" type="slidenum">
              <a:rPr lang="fr-FR" smtClean="0"/>
              <a:pPr/>
              <a:t>‹N°›</a:t>
            </a:fld>
            <a:endParaRPr lang="fr-FR" dirty="0"/>
          </a:p>
        </p:txBody>
      </p:sp>
    </p:spTree>
    <p:extLst>
      <p:ext uri="{BB962C8B-B14F-4D97-AF65-F5344CB8AC3E}">
        <p14:creationId xmlns:p14="http://schemas.microsoft.com/office/powerpoint/2010/main" val="759010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re et image">
    <p:spTree>
      <p:nvGrpSpPr>
        <p:cNvPr id="1" name=""/>
        <p:cNvGrpSpPr/>
        <p:nvPr/>
      </p:nvGrpSpPr>
      <p:grpSpPr>
        <a:xfrm>
          <a:off x="0" y="0"/>
          <a:ext cx="0" cy="0"/>
          <a:chOff x="0" y="0"/>
          <a:chExt cx="0" cy="0"/>
        </a:xfrm>
      </p:grpSpPr>
      <p:sp>
        <p:nvSpPr>
          <p:cNvPr id="2" name="Title 1"/>
          <p:cNvSpPr>
            <a:spLocks noGrp="1"/>
          </p:cNvSpPr>
          <p:nvPr>
            <p:ph type="title"/>
          </p:nvPr>
        </p:nvSpPr>
        <p:spPr>
          <a:xfrm>
            <a:off x="1655130" y="517221"/>
            <a:ext cx="7190502" cy="618293"/>
          </a:xfrm>
        </p:spPr>
        <p:txBody>
          <a:bodyPr anchor="t">
            <a:noAutofit/>
          </a:bodyPr>
          <a:lstStyle>
            <a:lvl1pPr>
              <a:defRPr sz="3600" b="1" cap="none" baseline="0">
                <a:solidFill>
                  <a:srgbClr val="005D7E"/>
                </a:solidFill>
                <a:latin typeface="+mj-lt"/>
              </a:defRPr>
            </a:lvl1pPr>
          </a:lstStyle>
          <a:p>
            <a:r>
              <a:rPr lang="fr-FR" dirty="0"/>
              <a:t>Cliquez et modifiez le titre</a:t>
            </a:r>
            <a:endParaRPr lang="en-US" dirty="0"/>
          </a:p>
        </p:txBody>
      </p:sp>
      <p:sp>
        <p:nvSpPr>
          <p:cNvPr id="7" name="Espace réservé pour une image  6"/>
          <p:cNvSpPr>
            <a:spLocks noGrp="1"/>
          </p:cNvSpPr>
          <p:nvPr>
            <p:ph type="pic" sz="quarter" idx="13"/>
          </p:nvPr>
        </p:nvSpPr>
        <p:spPr>
          <a:xfrm>
            <a:off x="3719513" y="2154238"/>
            <a:ext cx="3251200" cy="3251200"/>
          </a:xfrm>
          <a:prstGeom prst="ellipse">
            <a:avLst/>
          </a:prstGeom>
          <a:noFill/>
        </p:spPr>
        <p:txBody>
          <a:bodyPr/>
          <a:lstStyle/>
          <a:p>
            <a:endParaRPr lang="fr-FR" dirty="0"/>
          </a:p>
        </p:txBody>
      </p:sp>
      <p:sp>
        <p:nvSpPr>
          <p:cNvPr id="66" name="Rectangle 65"/>
          <p:cNvSpPr/>
          <p:nvPr userDrawn="1"/>
        </p:nvSpPr>
        <p:spPr>
          <a:xfrm>
            <a:off x="-553636" y="834686"/>
            <a:ext cx="81112" cy="81112"/>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7" name="Image 66"/>
          <p:cNvPicPr>
            <a:picLocks noChangeAspect="1"/>
          </p:cNvPicPr>
          <p:nvPr userDrawn="1"/>
        </p:nvPicPr>
        <p:blipFill>
          <a:blip r:embed="rId2" cstate="screen">
            <a:duotone>
              <a:prstClr val="black"/>
              <a:schemeClr val="accent1">
                <a:tint val="45000"/>
                <a:satMod val="400000"/>
              </a:schemeClr>
            </a:duotone>
            <a:alphaModFix amt="35000"/>
            <a:extLst>
              <a:ext uri="{28A0092B-C50C-407E-A947-70E740481C1C}">
                <a14:useLocalDpi xmlns:a14="http://schemas.microsoft.com/office/drawing/2010/main"/>
              </a:ext>
            </a:extLst>
          </a:blip>
          <a:stretch>
            <a:fillRect/>
          </a:stretch>
        </p:blipFill>
        <p:spPr>
          <a:xfrm flipH="1">
            <a:off x="-1124677" y="-594175"/>
            <a:ext cx="2481949" cy="1492271"/>
          </a:xfrm>
          <a:prstGeom prst="rect">
            <a:avLst/>
          </a:prstGeom>
          <a:ln>
            <a:noFill/>
          </a:ln>
        </p:spPr>
      </p:pic>
      <p:sp>
        <p:nvSpPr>
          <p:cNvPr id="68" name="Arc 67"/>
          <p:cNvSpPr/>
          <p:nvPr userDrawn="1"/>
        </p:nvSpPr>
        <p:spPr>
          <a:xfrm rot="9980275" flipH="1">
            <a:off x="-1516320" y="-917245"/>
            <a:ext cx="3381334" cy="2029582"/>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69" name="Arc 68"/>
          <p:cNvSpPr/>
          <p:nvPr userDrawn="1"/>
        </p:nvSpPr>
        <p:spPr>
          <a:xfrm rot="9980275" flipH="1">
            <a:off x="-1814733" y="-899825"/>
            <a:ext cx="3522008" cy="2185117"/>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nvGrpSpPr>
          <p:cNvPr id="70" name="Grouper 69"/>
          <p:cNvGrpSpPr/>
          <p:nvPr userDrawn="1"/>
        </p:nvGrpSpPr>
        <p:grpSpPr>
          <a:xfrm>
            <a:off x="-541841" y="-44422"/>
            <a:ext cx="2198336" cy="1093851"/>
            <a:chOff x="-197426" y="-15607"/>
            <a:chExt cx="1793469" cy="892397"/>
          </a:xfrm>
        </p:grpSpPr>
        <p:sp>
          <p:nvSpPr>
            <p:cNvPr id="71" name="Ellipse 70"/>
            <p:cNvSpPr/>
            <p:nvPr/>
          </p:nvSpPr>
          <p:spPr>
            <a:xfrm>
              <a:off x="159777" y="661223"/>
              <a:ext cx="77681" cy="776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2" name="Ellipse 71"/>
            <p:cNvSpPr/>
            <p:nvPr/>
          </p:nvSpPr>
          <p:spPr>
            <a:xfrm>
              <a:off x="645484" y="755151"/>
              <a:ext cx="89578" cy="89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3" name="Losange 72"/>
            <p:cNvSpPr/>
            <p:nvPr/>
          </p:nvSpPr>
          <p:spPr>
            <a:xfrm>
              <a:off x="-60445" y="-549"/>
              <a:ext cx="406962" cy="4069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4" name="Rectangle 73"/>
            <p:cNvSpPr/>
            <p:nvPr/>
          </p:nvSpPr>
          <p:spPr>
            <a:xfrm>
              <a:off x="1201480" y="681648"/>
              <a:ext cx="72105" cy="7210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5" name="Ellipse 74"/>
            <p:cNvSpPr/>
            <p:nvPr userDrawn="1"/>
          </p:nvSpPr>
          <p:spPr>
            <a:xfrm>
              <a:off x="318441" y="524855"/>
              <a:ext cx="279711" cy="279711"/>
            </a:xfrm>
            <a:prstGeom prst="ellipse">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6" name="Ellipse 75"/>
            <p:cNvSpPr/>
            <p:nvPr userDrawn="1"/>
          </p:nvSpPr>
          <p:spPr>
            <a:xfrm>
              <a:off x="763196" y="554831"/>
              <a:ext cx="149595" cy="149595"/>
            </a:xfrm>
            <a:prstGeom prst="ellipse">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7" name="Ellipse 76"/>
            <p:cNvSpPr/>
            <p:nvPr userDrawn="1"/>
          </p:nvSpPr>
          <p:spPr>
            <a:xfrm>
              <a:off x="249368" y="376105"/>
              <a:ext cx="101183" cy="1011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8" name="Ellipse 77"/>
            <p:cNvSpPr/>
            <p:nvPr userDrawn="1"/>
          </p:nvSpPr>
          <p:spPr>
            <a:xfrm>
              <a:off x="377950" y="-15607"/>
              <a:ext cx="80244" cy="80244"/>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9" name="Losange 78"/>
            <p:cNvSpPr/>
            <p:nvPr userDrawn="1"/>
          </p:nvSpPr>
          <p:spPr>
            <a:xfrm rot="20223526">
              <a:off x="550532" y="-6482"/>
              <a:ext cx="221789" cy="221789"/>
            </a:xfrm>
            <a:prstGeom prst="diamond">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0" name="Losange 79"/>
            <p:cNvSpPr/>
            <p:nvPr userDrawn="1"/>
          </p:nvSpPr>
          <p:spPr>
            <a:xfrm>
              <a:off x="998346" y="742673"/>
              <a:ext cx="106676" cy="10667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Rectangle 80"/>
            <p:cNvSpPr/>
            <p:nvPr userDrawn="1"/>
          </p:nvSpPr>
          <p:spPr>
            <a:xfrm>
              <a:off x="1362006" y="804685"/>
              <a:ext cx="72105" cy="72105"/>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2" name="Rectangle 81"/>
            <p:cNvSpPr/>
            <p:nvPr userDrawn="1"/>
          </p:nvSpPr>
          <p:spPr>
            <a:xfrm>
              <a:off x="489627" y="318305"/>
              <a:ext cx="112606" cy="112606"/>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3" name="Ellipse 82"/>
            <p:cNvSpPr/>
            <p:nvPr userDrawn="1"/>
          </p:nvSpPr>
          <p:spPr>
            <a:xfrm>
              <a:off x="872220" y="296800"/>
              <a:ext cx="89578" cy="89578"/>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4" name="Losange 83"/>
            <p:cNvSpPr/>
            <p:nvPr userDrawn="1"/>
          </p:nvSpPr>
          <p:spPr>
            <a:xfrm>
              <a:off x="1503797" y="732936"/>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5" name="Losange 84"/>
            <p:cNvSpPr/>
            <p:nvPr userDrawn="1"/>
          </p:nvSpPr>
          <p:spPr>
            <a:xfrm>
              <a:off x="688218" y="410210"/>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6" name="Losange 85"/>
            <p:cNvSpPr/>
            <p:nvPr userDrawn="1"/>
          </p:nvSpPr>
          <p:spPr>
            <a:xfrm>
              <a:off x="-197426" y="498289"/>
              <a:ext cx="262677" cy="262677"/>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 name="Espace réservé du pied de page 7"/>
          <p:cNvSpPr>
            <a:spLocks noGrp="1"/>
          </p:cNvSpPr>
          <p:nvPr>
            <p:ph type="ftr" sz="quarter" idx="15"/>
          </p:nvPr>
        </p:nvSpPr>
        <p:spPr/>
        <p:txBody>
          <a:bodyPr/>
          <a:lstStyle/>
          <a:p>
            <a:r>
              <a:rPr lang="fr-FR"/>
              <a:t>QGIS, les enjeux d’une alternative - Rencontres des Utilisateurs Francophones de QGIS - 15 décembre 2018</a:t>
            </a:r>
            <a:endParaRPr lang="fr-FR" dirty="0"/>
          </a:p>
        </p:txBody>
      </p:sp>
      <p:sp>
        <p:nvSpPr>
          <p:cNvPr id="10" name="Espace réservé du numéro de diapositive 9"/>
          <p:cNvSpPr>
            <a:spLocks noGrp="1"/>
          </p:cNvSpPr>
          <p:nvPr>
            <p:ph type="sldNum" sz="quarter" idx="16"/>
          </p:nvPr>
        </p:nvSpPr>
        <p:spPr/>
        <p:txBody>
          <a:bodyPr/>
          <a:lstStyle/>
          <a:p>
            <a:fld id="{E25A763E-C07B-C147-8928-8BE5C6B8A452}" type="slidenum">
              <a:rPr lang="fr-FR" smtClean="0"/>
              <a:pPr/>
              <a:t>‹N°›</a:t>
            </a:fld>
            <a:endParaRPr lang="fr-FR" dirty="0"/>
          </a:p>
        </p:txBody>
      </p:sp>
    </p:spTree>
    <p:extLst>
      <p:ext uri="{BB962C8B-B14F-4D97-AF65-F5344CB8AC3E}">
        <p14:creationId xmlns:p14="http://schemas.microsoft.com/office/powerpoint/2010/main" val="1941558274"/>
      </p:ext>
    </p:extLst>
  </p:cSld>
  <p:clrMapOvr>
    <a:masterClrMapping/>
  </p:clrMapOvr>
  <p:extLst mod="1">
    <p:ext uri="{DCECCB84-F9BA-43D5-87BE-67443E8EF086}">
      <p15:sldGuideLst xmlns:p15="http://schemas.microsoft.com/office/powerpoint/2012/main">
        <p15:guide id="1" pos="3367">
          <p15:clr>
            <a:srgbClr val="FBAE40"/>
          </p15:clr>
        </p15:guide>
        <p15:guide id="2" orient="horz" pos="2381">
          <p15:clr>
            <a:srgbClr val="FBAE40"/>
          </p15:clr>
        </p15:guide>
        <p15:guide id="4" orient="horz" pos="58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lide Fiche">
    <p:spTree>
      <p:nvGrpSpPr>
        <p:cNvPr id="1" name=""/>
        <p:cNvGrpSpPr/>
        <p:nvPr/>
      </p:nvGrpSpPr>
      <p:grpSpPr>
        <a:xfrm>
          <a:off x="0" y="0"/>
          <a:ext cx="0" cy="0"/>
          <a:chOff x="0" y="0"/>
          <a:chExt cx="0" cy="0"/>
        </a:xfrm>
      </p:grpSpPr>
      <p:grpSp>
        <p:nvGrpSpPr>
          <p:cNvPr id="24" name="Groupe 23"/>
          <p:cNvGrpSpPr/>
          <p:nvPr userDrawn="1"/>
        </p:nvGrpSpPr>
        <p:grpSpPr>
          <a:xfrm>
            <a:off x="5026416" y="1383274"/>
            <a:ext cx="1009102" cy="916563"/>
            <a:chOff x="5629730" y="1659098"/>
            <a:chExt cx="934195" cy="848525"/>
          </a:xfrm>
        </p:grpSpPr>
        <p:grpSp>
          <p:nvGrpSpPr>
            <p:cNvPr id="23" name="Groupe 22"/>
            <p:cNvGrpSpPr/>
            <p:nvPr userDrawn="1"/>
          </p:nvGrpSpPr>
          <p:grpSpPr>
            <a:xfrm>
              <a:off x="5943150" y="1659098"/>
              <a:ext cx="620775" cy="848525"/>
              <a:chOff x="5943150" y="1659098"/>
              <a:chExt cx="620775" cy="848525"/>
            </a:xfrm>
          </p:grpSpPr>
          <p:sp>
            <p:nvSpPr>
              <p:cNvPr id="50" name="Freeform 25"/>
              <p:cNvSpPr>
                <a:spLocks noEditPoints="1"/>
              </p:cNvSpPr>
              <p:nvPr userDrawn="1"/>
            </p:nvSpPr>
            <p:spPr bwMode="auto">
              <a:xfrm>
                <a:off x="5943150" y="1728776"/>
                <a:ext cx="556410" cy="559888"/>
              </a:xfrm>
              <a:custGeom>
                <a:avLst/>
                <a:gdLst>
                  <a:gd name="T0" fmla="*/ 70 w 320"/>
                  <a:gd name="T1" fmla="*/ 28 h 322"/>
                  <a:gd name="T2" fmla="*/ 2 w 320"/>
                  <a:gd name="T3" fmla="*/ 128 h 322"/>
                  <a:gd name="T4" fmla="*/ 18 w 320"/>
                  <a:gd name="T5" fmla="*/ 238 h 322"/>
                  <a:gd name="T6" fmla="*/ 112 w 320"/>
                  <a:gd name="T7" fmla="*/ 314 h 322"/>
                  <a:gd name="T8" fmla="*/ 222 w 320"/>
                  <a:gd name="T9" fmla="*/ 310 h 322"/>
                  <a:gd name="T10" fmla="*/ 308 w 320"/>
                  <a:gd name="T11" fmla="*/ 224 h 322"/>
                  <a:gd name="T12" fmla="*/ 312 w 320"/>
                  <a:gd name="T13" fmla="*/ 114 h 322"/>
                  <a:gd name="T14" fmla="*/ 236 w 320"/>
                  <a:gd name="T15" fmla="*/ 20 h 322"/>
                  <a:gd name="T16" fmla="*/ 92 w 320"/>
                  <a:gd name="T17" fmla="*/ 274 h 322"/>
                  <a:gd name="T18" fmla="*/ 64 w 320"/>
                  <a:gd name="T19" fmla="*/ 262 h 322"/>
                  <a:gd name="T20" fmla="*/ 64 w 320"/>
                  <a:gd name="T21" fmla="*/ 246 h 322"/>
                  <a:gd name="T22" fmla="*/ 62 w 320"/>
                  <a:gd name="T23" fmla="*/ 220 h 322"/>
                  <a:gd name="T24" fmla="*/ 68 w 320"/>
                  <a:gd name="T25" fmla="*/ 200 h 322"/>
                  <a:gd name="T26" fmla="*/ 90 w 320"/>
                  <a:gd name="T27" fmla="*/ 212 h 322"/>
                  <a:gd name="T28" fmla="*/ 96 w 320"/>
                  <a:gd name="T29" fmla="*/ 272 h 322"/>
                  <a:gd name="T30" fmla="*/ 128 w 320"/>
                  <a:gd name="T31" fmla="*/ 108 h 322"/>
                  <a:gd name="T32" fmla="*/ 108 w 320"/>
                  <a:gd name="T33" fmla="*/ 134 h 322"/>
                  <a:gd name="T34" fmla="*/ 84 w 320"/>
                  <a:gd name="T35" fmla="*/ 122 h 322"/>
                  <a:gd name="T36" fmla="*/ 88 w 320"/>
                  <a:gd name="T37" fmla="*/ 154 h 322"/>
                  <a:gd name="T38" fmla="*/ 80 w 320"/>
                  <a:gd name="T39" fmla="*/ 160 h 322"/>
                  <a:gd name="T40" fmla="*/ 74 w 320"/>
                  <a:gd name="T41" fmla="*/ 160 h 322"/>
                  <a:gd name="T42" fmla="*/ 68 w 320"/>
                  <a:gd name="T43" fmla="*/ 178 h 322"/>
                  <a:gd name="T44" fmla="*/ 54 w 320"/>
                  <a:gd name="T45" fmla="*/ 166 h 322"/>
                  <a:gd name="T46" fmla="*/ 48 w 320"/>
                  <a:gd name="T47" fmla="*/ 146 h 322"/>
                  <a:gd name="T48" fmla="*/ 50 w 320"/>
                  <a:gd name="T49" fmla="*/ 138 h 322"/>
                  <a:gd name="T50" fmla="*/ 50 w 320"/>
                  <a:gd name="T51" fmla="*/ 128 h 322"/>
                  <a:gd name="T52" fmla="*/ 44 w 320"/>
                  <a:gd name="T53" fmla="*/ 114 h 322"/>
                  <a:gd name="T54" fmla="*/ 58 w 320"/>
                  <a:gd name="T55" fmla="*/ 58 h 322"/>
                  <a:gd name="T56" fmla="*/ 86 w 320"/>
                  <a:gd name="T57" fmla="*/ 36 h 322"/>
                  <a:gd name="T58" fmla="*/ 106 w 320"/>
                  <a:gd name="T59" fmla="*/ 36 h 322"/>
                  <a:gd name="T60" fmla="*/ 122 w 320"/>
                  <a:gd name="T61" fmla="*/ 40 h 322"/>
                  <a:gd name="T62" fmla="*/ 140 w 320"/>
                  <a:gd name="T63" fmla="*/ 24 h 322"/>
                  <a:gd name="T64" fmla="*/ 168 w 320"/>
                  <a:gd name="T65" fmla="*/ 24 h 322"/>
                  <a:gd name="T66" fmla="*/ 134 w 320"/>
                  <a:gd name="T67" fmla="*/ 46 h 322"/>
                  <a:gd name="T68" fmla="*/ 116 w 320"/>
                  <a:gd name="T69" fmla="*/ 54 h 322"/>
                  <a:gd name="T70" fmla="*/ 138 w 320"/>
                  <a:gd name="T71" fmla="*/ 58 h 322"/>
                  <a:gd name="T72" fmla="*/ 172 w 320"/>
                  <a:gd name="T73" fmla="*/ 42 h 322"/>
                  <a:gd name="T74" fmla="*/ 184 w 320"/>
                  <a:gd name="T75" fmla="*/ 54 h 322"/>
                  <a:gd name="T76" fmla="*/ 168 w 320"/>
                  <a:gd name="T77" fmla="*/ 76 h 322"/>
                  <a:gd name="T78" fmla="*/ 148 w 320"/>
                  <a:gd name="T79" fmla="*/ 86 h 322"/>
                  <a:gd name="T80" fmla="*/ 262 w 320"/>
                  <a:gd name="T81" fmla="*/ 222 h 322"/>
                  <a:gd name="T82" fmla="*/ 240 w 320"/>
                  <a:gd name="T83" fmla="*/ 242 h 322"/>
                  <a:gd name="T84" fmla="*/ 216 w 320"/>
                  <a:gd name="T85" fmla="*/ 254 h 322"/>
                  <a:gd name="T86" fmla="*/ 206 w 320"/>
                  <a:gd name="T87" fmla="*/ 272 h 322"/>
                  <a:gd name="T88" fmla="*/ 190 w 320"/>
                  <a:gd name="T89" fmla="*/ 254 h 322"/>
                  <a:gd name="T90" fmla="*/ 178 w 320"/>
                  <a:gd name="T91" fmla="*/ 210 h 322"/>
                  <a:gd name="T92" fmla="*/ 156 w 320"/>
                  <a:gd name="T93" fmla="*/ 168 h 322"/>
                  <a:gd name="T94" fmla="*/ 168 w 320"/>
                  <a:gd name="T95" fmla="*/ 138 h 322"/>
                  <a:gd name="T96" fmla="*/ 184 w 320"/>
                  <a:gd name="T97" fmla="*/ 142 h 322"/>
                  <a:gd name="T98" fmla="*/ 214 w 320"/>
                  <a:gd name="T99" fmla="*/ 152 h 322"/>
                  <a:gd name="T100" fmla="*/ 238 w 320"/>
                  <a:gd name="T101" fmla="*/ 162 h 322"/>
                  <a:gd name="T102" fmla="*/ 266 w 320"/>
                  <a:gd name="T103" fmla="*/ 182 h 322"/>
                  <a:gd name="T104" fmla="*/ 276 w 320"/>
                  <a:gd name="T105" fmla="*/ 90 h 322"/>
                  <a:gd name="T106" fmla="*/ 270 w 320"/>
                  <a:gd name="T107" fmla="*/ 104 h 322"/>
                  <a:gd name="T108" fmla="*/ 258 w 320"/>
                  <a:gd name="T109" fmla="*/ 80 h 322"/>
                  <a:gd name="T110" fmla="*/ 260 w 320"/>
                  <a:gd name="T111" fmla="*/ 70 h 322"/>
                  <a:gd name="T112" fmla="*/ 252 w 320"/>
                  <a:gd name="T113" fmla="*/ 52 h 322"/>
                  <a:gd name="T114" fmla="*/ 280 w 320"/>
                  <a:gd name="T115" fmla="*/ 64 h 322"/>
                  <a:gd name="T116" fmla="*/ 276 w 320"/>
                  <a:gd name="T117" fmla="*/ 7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 h="322">
                    <a:moveTo>
                      <a:pt x="160" y="0"/>
                    </a:moveTo>
                    <a:lnTo>
                      <a:pt x="160" y="0"/>
                    </a:lnTo>
                    <a:lnTo>
                      <a:pt x="144" y="2"/>
                    </a:lnTo>
                    <a:lnTo>
                      <a:pt x="128" y="4"/>
                    </a:lnTo>
                    <a:lnTo>
                      <a:pt x="112" y="8"/>
                    </a:lnTo>
                    <a:lnTo>
                      <a:pt x="98" y="14"/>
                    </a:lnTo>
                    <a:lnTo>
                      <a:pt x="84" y="20"/>
                    </a:lnTo>
                    <a:lnTo>
                      <a:pt x="70" y="28"/>
                    </a:lnTo>
                    <a:lnTo>
                      <a:pt x="58" y="38"/>
                    </a:lnTo>
                    <a:lnTo>
                      <a:pt x="46" y="48"/>
                    </a:lnTo>
                    <a:lnTo>
                      <a:pt x="36" y="60"/>
                    </a:lnTo>
                    <a:lnTo>
                      <a:pt x="28" y="72"/>
                    </a:lnTo>
                    <a:lnTo>
                      <a:pt x="18" y="84"/>
                    </a:lnTo>
                    <a:lnTo>
                      <a:pt x="12" y="98"/>
                    </a:lnTo>
                    <a:lnTo>
                      <a:pt x="6" y="114"/>
                    </a:lnTo>
                    <a:lnTo>
                      <a:pt x="2" y="128"/>
                    </a:lnTo>
                    <a:lnTo>
                      <a:pt x="0" y="144"/>
                    </a:lnTo>
                    <a:lnTo>
                      <a:pt x="0" y="160"/>
                    </a:lnTo>
                    <a:lnTo>
                      <a:pt x="0" y="160"/>
                    </a:lnTo>
                    <a:lnTo>
                      <a:pt x="0" y="178"/>
                    </a:lnTo>
                    <a:lnTo>
                      <a:pt x="2" y="194"/>
                    </a:lnTo>
                    <a:lnTo>
                      <a:pt x="6" y="208"/>
                    </a:lnTo>
                    <a:lnTo>
                      <a:pt x="12" y="224"/>
                    </a:lnTo>
                    <a:lnTo>
                      <a:pt x="18" y="238"/>
                    </a:lnTo>
                    <a:lnTo>
                      <a:pt x="26" y="250"/>
                    </a:lnTo>
                    <a:lnTo>
                      <a:pt x="36" y="264"/>
                    </a:lnTo>
                    <a:lnTo>
                      <a:pt x="46" y="274"/>
                    </a:lnTo>
                    <a:lnTo>
                      <a:pt x="58" y="284"/>
                    </a:lnTo>
                    <a:lnTo>
                      <a:pt x="70" y="294"/>
                    </a:lnTo>
                    <a:lnTo>
                      <a:pt x="82" y="302"/>
                    </a:lnTo>
                    <a:lnTo>
                      <a:pt x="96" y="308"/>
                    </a:lnTo>
                    <a:lnTo>
                      <a:pt x="112" y="314"/>
                    </a:lnTo>
                    <a:lnTo>
                      <a:pt x="126" y="318"/>
                    </a:lnTo>
                    <a:lnTo>
                      <a:pt x="142" y="320"/>
                    </a:lnTo>
                    <a:lnTo>
                      <a:pt x="158" y="322"/>
                    </a:lnTo>
                    <a:lnTo>
                      <a:pt x="158" y="322"/>
                    </a:lnTo>
                    <a:lnTo>
                      <a:pt x="174" y="320"/>
                    </a:lnTo>
                    <a:lnTo>
                      <a:pt x="190" y="318"/>
                    </a:lnTo>
                    <a:lnTo>
                      <a:pt x="206" y="314"/>
                    </a:lnTo>
                    <a:lnTo>
                      <a:pt x="222" y="310"/>
                    </a:lnTo>
                    <a:lnTo>
                      <a:pt x="236" y="302"/>
                    </a:lnTo>
                    <a:lnTo>
                      <a:pt x="248" y="294"/>
                    </a:lnTo>
                    <a:lnTo>
                      <a:pt x="262" y="286"/>
                    </a:lnTo>
                    <a:lnTo>
                      <a:pt x="272" y="274"/>
                    </a:lnTo>
                    <a:lnTo>
                      <a:pt x="284" y="264"/>
                    </a:lnTo>
                    <a:lnTo>
                      <a:pt x="292" y="252"/>
                    </a:lnTo>
                    <a:lnTo>
                      <a:pt x="300" y="238"/>
                    </a:lnTo>
                    <a:lnTo>
                      <a:pt x="308" y="224"/>
                    </a:lnTo>
                    <a:lnTo>
                      <a:pt x="312" y="208"/>
                    </a:lnTo>
                    <a:lnTo>
                      <a:pt x="316" y="194"/>
                    </a:lnTo>
                    <a:lnTo>
                      <a:pt x="320" y="178"/>
                    </a:lnTo>
                    <a:lnTo>
                      <a:pt x="320" y="160"/>
                    </a:lnTo>
                    <a:lnTo>
                      <a:pt x="320" y="160"/>
                    </a:lnTo>
                    <a:lnTo>
                      <a:pt x="320" y="144"/>
                    </a:lnTo>
                    <a:lnTo>
                      <a:pt x="316" y="130"/>
                    </a:lnTo>
                    <a:lnTo>
                      <a:pt x="312" y="114"/>
                    </a:lnTo>
                    <a:lnTo>
                      <a:pt x="308" y="100"/>
                    </a:lnTo>
                    <a:lnTo>
                      <a:pt x="300" y="86"/>
                    </a:lnTo>
                    <a:lnTo>
                      <a:pt x="292" y="72"/>
                    </a:lnTo>
                    <a:lnTo>
                      <a:pt x="284" y="60"/>
                    </a:lnTo>
                    <a:lnTo>
                      <a:pt x="274" y="48"/>
                    </a:lnTo>
                    <a:lnTo>
                      <a:pt x="262" y="38"/>
                    </a:lnTo>
                    <a:lnTo>
                      <a:pt x="250" y="28"/>
                    </a:lnTo>
                    <a:lnTo>
                      <a:pt x="236" y="20"/>
                    </a:lnTo>
                    <a:lnTo>
                      <a:pt x="222" y="14"/>
                    </a:lnTo>
                    <a:lnTo>
                      <a:pt x="208" y="8"/>
                    </a:lnTo>
                    <a:lnTo>
                      <a:pt x="192" y="4"/>
                    </a:lnTo>
                    <a:lnTo>
                      <a:pt x="176" y="2"/>
                    </a:lnTo>
                    <a:lnTo>
                      <a:pt x="160" y="0"/>
                    </a:lnTo>
                    <a:lnTo>
                      <a:pt x="160" y="0"/>
                    </a:lnTo>
                    <a:close/>
                    <a:moveTo>
                      <a:pt x="92" y="274"/>
                    </a:moveTo>
                    <a:lnTo>
                      <a:pt x="92" y="274"/>
                    </a:lnTo>
                    <a:lnTo>
                      <a:pt x="88" y="274"/>
                    </a:lnTo>
                    <a:lnTo>
                      <a:pt x="86" y="272"/>
                    </a:lnTo>
                    <a:lnTo>
                      <a:pt x="86" y="272"/>
                    </a:lnTo>
                    <a:lnTo>
                      <a:pt x="84" y="266"/>
                    </a:lnTo>
                    <a:lnTo>
                      <a:pt x="84" y="266"/>
                    </a:lnTo>
                    <a:lnTo>
                      <a:pt x="76" y="268"/>
                    </a:lnTo>
                    <a:lnTo>
                      <a:pt x="70" y="268"/>
                    </a:lnTo>
                    <a:lnTo>
                      <a:pt x="64" y="262"/>
                    </a:lnTo>
                    <a:lnTo>
                      <a:pt x="62" y="256"/>
                    </a:lnTo>
                    <a:lnTo>
                      <a:pt x="62" y="256"/>
                    </a:lnTo>
                    <a:lnTo>
                      <a:pt x="64" y="252"/>
                    </a:lnTo>
                    <a:lnTo>
                      <a:pt x="64" y="252"/>
                    </a:lnTo>
                    <a:lnTo>
                      <a:pt x="64" y="248"/>
                    </a:lnTo>
                    <a:lnTo>
                      <a:pt x="64" y="248"/>
                    </a:lnTo>
                    <a:lnTo>
                      <a:pt x="64" y="246"/>
                    </a:lnTo>
                    <a:lnTo>
                      <a:pt x="64" y="246"/>
                    </a:lnTo>
                    <a:lnTo>
                      <a:pt x="60" y="242"/>
                    </a:lnTo>
                    <a:lnTo>
                      <a:pt x="60" y="236"/>
                    </a:lnTo>
                    <a:lnTo>
                      <a:pt x="60" y="236"/>
                    </a:lnTo>
                    <a:lnTo>
                      <a:pt x="60" y="232"/>
                    </a:lnTo>
                    <a:lnTo>
                      <a:pt x="60" y="232"/>
                    </a:lnTo>
                    <a:lnTo>
                      <a:pt x="62" y="226"/>
                    </a:lnTo>
                    <a:lnTo>
                      <a:pt x="62" y="226"/>
                    </a:lnTo>
                    <a:lnTo>
                      <a:pt x="62" y="220"/>
                    </a:lnTo>
                    <a:lnTo>
                      <a:pt x="66" y="216"/>
                    </a:lnTo>
                    <a:lnTo>
                      <a:pt x="66" y="216"/>
                    </a:lnTo>
                    <a:lnTo>
                      <a:pt x="66" y="210"/>
                    </a:lnTo>
                    <a:lnTo>
                      <a:pt x="66" y="210"/>
                    </a:lnTo>
                    <a:lnTo>
                      <a:pt x="64" y="208"/>
                    </a:lnTo>
                    <a:lnTo>
                      <a:pt x="64" y="204"/>
                    </a:lnTo>
                    <a:lnTo>
                      <a:pt x="64" y="202"/>
                    </a:lnTo>
                    <a:lnTo>
                      <a:pt x="68" y="200"/>
                    </a:lnTo>
                    <a:lnTo>
                      <a:pt x="68" y="200"/>
                    </a:lnTo>
                    <a:lnTo>
                      <a:pt x="76" y="194"/>
                    </a:lnTo>
                    <a:lnTo>
                      <a:pt x="76" y="194"/>
                    </a:lnTo>
                    <a:lnTo>
                      <a:pt x="80" y="194"/>
                    </a:lnTo>
                    <a:lnTo>
                      <a:pt x="84" y="198"/>
                    </a:lnTo>
                    <a:lnTo>
                      <a:pt x="84" y="198"/>
                    </a:lnTo>
                    <a:lnTo>
                      <a:pt x="88" y="204"/>
                    </a:lnTo>
                    <a:lnTo>
                      <a:pt x="90" y="212"/>
                    </a:lnTo>
                    <a:lnTo>
                      <a:pt x="90" y="212"/>
                    </a:lnTo>
                    <a:lnTo>
                      <a:pt x="90" y="224"/>
                    </a:lnTo>
                    <a:lnTo>
                      <a:pt x="90" y="224"/>
                    </a:lnTo>
                    <a:lnTo>
                      <a:pt x="92" y="232"/>
                    </a:lnTo>
                    <a:lnTo>
                      <a:pt x="92" y="232"/>
                    </a:lnTo>
                    <a:lnTo>
                      <a:pt x="96" y="268"/>
                    </a:lnTo>
                    <a:lnTo>
                      <a:pt x="96" y="268"/>
                    </a:lnTo>
                    <a:lnTo>
                      <a:pt x="96" y="272"/>
                    </a:lnTo>
                    <a:lnTo>
                      <a:pt x="92" y="274"/>
                    </a:lnTo>
                    <a:lnTo>
                      <a:pt x="92" y="274"/>
                    </a:lnTo>
                    <a:close/>
                    <a:moveTo>
                      <a:pt x="144" y="90"/>
                    </a:moveTo>
                    <a:lnTo>
                      <a:pt x="144" y="90"/>
                    </a:lnTo>
                    <a:lnTo>
                      <a:pt x="134" y="98"/>
                    </a:lnTo>
                    <a:lnTo>
                      <a:pt x="134" y="98"/>
                    </a:lnTo>
                    <a:lnTo>
                      <a:pt x="128" y="108"/>
                    </a:lnTo>
                    <a:lnTo>
                      <a:pt x="128" y="108"/>
                    </a:lnTo>
                    <a:lnTo>
                      <a:pt x="128" y="110"/>
                    </a:lnTo>
                    <a:lnTo>
                      <a:pt x="128" y="110"/>
                    </a:lnTo>
                    <a:lnTo>
                      <a:pt x="120" y="118"/>
                    </a:lnTo>
                    <a:lnTo>
                      <a:pt x="116" y="126"/>
                    </a:lnTo>
                    <a:lnTo>
                      <a:pt x="116" y="126"/>
                    </a:lnTo>
                    <a:lnTo>
                      <a:pt x="114" y="136"/>
                    </a:lnTo>
                    <a:lnTo>
                      <a:pt x="114" y="136"/>
                    </a:lnTo>
                    <a:lnTo>
                      <a:pt x="108" y="134"/>
                    </a:lnTo>
                    <a:lnTo>
                      <a:pt x="106" y="128"/>
                    </a:lnTo>
                    <a:lnTo>
                      <a:pt x="106" y="128"/>
                    </a:lnTo>
                    <a:lnTo>
                      <a:pt x="104" y="124"/>
                    </a:lnTo>
                    <a:lnTo>
                      <a:pt x="98" y="120"/>
                    </a:lnTo>
                    <a:lnTo>
                      <a:pt x="94" y="118"/>
                    </a:lnTo>
                    <a:lnTo>
                      <a:pt x="88" y="120"/>
                    </a:lnTo>
                    <a:lnTo>
                      <a:pt x="88" y="120"/>
                    </a:lnTo>
                    <a:lnTo>
                      <a:pt x="84" y="122"/>
                    </a:lnTo>
                    <a:lnTo>
                      <a:pt x="84" y="122"/>
                    </a:lnTo>
                    <a:lnTo>
                      <a:pt x="80" y="124"/>
                    </a:lnTo>
                    <a:lnTo>
                      <a:pt x="78" y="126"/>
                    </a:lnTo>
                    <a:lnTo>
                      <a:pt x="78" y="130"/>
                    </a:lnTo>
                    <a:lnTo>
                      <a:pt x="78" y="134"/>
                    </a:lnTo>
                    <a:lnTo>
                      <a:pt x="78" y="134"/>
                    </a:lnTo>
                    <a:lnTo>
                      <a:pt x="84" y="148"/>
                    </a:lnTo>
                    <a:lnTo>
                      <a:pt x="88" y="154"/>
                    </a:lnTo>
                    <a:lnTo>
                      <a:pt x="94" y="160"/>
                    </a:lnTo>
                    <a:lnTo>
                      <a:pt x="94" y="160"/>
                    </a:lnTo>
                    <a:lnTo>
                      <a:pt x="100" y="164"/>
                    </a:lnTo>
                    <a:lnTo>
                      <a:pt x="100" y="166"/>
                    </a:lnTo>
                    <a:lnTo>
                      <a:pt x="102" y="170"/>
                    </a:lnTo>
                    <a:lnTo>
                      <a:pt x="102" y="170"/>
                    </a:lnTo>
                    <a:lnTo>
                      <a:pt x="86" y="164"/>
                    </a:lnTo>
                    <a:lnTo>
                      <a:pt x="80" y="160"/>
                    </a:lnTo>
                    <a:lnTo>
                      <a:pt x="74" y="156"/>
                    </a:lnTo>
                    <a:lnTo>
                      <a:pt x="74" y="156"/>
                    </a:lnTo>
                    <a:lnTo>
                      <a:pt x="68" y="152"/>
                    </a:lnTo>
                    <a:lnTo>
                      <a:pt x="68" y="152"/>
                    </a:lnTo>
                    <a:lnTo>
                      <a:pt x="66" y="150"/>
                    </a:lnTo>
                    <a:lnTo>
                      <a:pt x="66" y="150"/>
                    </a:lnTo>
                    <a:lnTo>
                      <a:pt x="74" y="160"/>
                    </a:lnTo>
                    <a:lnTo>
                      <a:pt x="74" y="160"/>
                    </a:lnTo>
                    <a:lnTo>
                      <a:pt x="74" y="162"/>
                    </a:lnTo>
                    <a:lnTo>
                      <a:pt x="72" y="162"/>
                    </a:lnTo>
                    <a:lnTo>
                      <a:pt x="72" y="162"/>
                    </a:lnTo>
                    <a:lnTo>
                      <a:pt x="66" y="164"/>
                    </a:lnTo>
                    <a:lnTo>
                      <a:pt x="66" y="164"/>
                    </a:lnTo>
                    <a:lnTo>
                      <a:pt x="70" y="170"/>
                    </a:lnTo>
                    <a:lnTo>
                      <a:pt x="70" y="170"/>
                    </a:lnTo>
                    <a:lnTo>
                      <a:pt x="68" y="178"/>
                    </a:lnTo>
                    <a:lnTo>
                      <a:pt x="68" y="178"/>
                    </a:lnTo>
                    <a:lnTo>
                      <a:pt x="66" y="180"/>
                    </a:lnTo>
                    <a:lnTo>
                      <a:pt x="62" y="180"/>
                    </a:lnTo>
                    <a:lnTo>
                      <a:pt x="62" y="180"/>
                    </a:lnTo>
                    <a:lnTo>
                      <a:pt x="60" y="178"/>
                    </a:lnTo>
                    <a:lnTo>
                      <a:pt x="60" y="178"/>
                    </a:lnTo>
                    <a:lnTo>
                      <a:pt x="54" y="166"/>
                    </a:lnTo>
                    <a:lnTo>
                      <a:pt x="54" y="166"/>
                    </a:lnTo>
                    <a:lnTo>
                      <a:pt x="52" y="164"/>
                    </a:lnTo>
                    <a:lnTo>
                      <a:pt x="52" y="164"/>
                    </a:lnTo>
                    <a:lnTo>
                      <a:pt x="52" y="158"/>
                    </a:lnTo>
                    <a:lnTo>
                      <a:pt x="48" y="154"/>
                    </a:lnTo>
                    <a:lnTo>
                      <a:pt x="48" y="154"/>
                    </a:lnTo>
                    <a:lnTo>
                      <a:pt x="48" y="152"/>
                    </a:lnTo>
                    <a:lnTo>
                      <a:pt x="48" y="152"/>
                    </a:lnTo>
                    <a:lnTo>
                      <a:pt x="48" y="146"/>
                    </a:lnTo>
                    <a:lnTo>
                      <a:pt x="48" y="146"/>
                    </a:lnTo>
                    <a:lnTo>
                      <a:pt x="52" y="148"/>
                    </a:lnTo>
                    <a:lnTo>
                      <a:pt x="52" y="148"/>
                    </a:lnTo>
                    <a:lnTo>
                      <a:pt x="50" y="146"/>
                    </a:lnTo>
                    <a:lnTo>
                      <a:pt x="50" y="146"/>
                    </a:lnTo>
                    <a:lnTo>
                      <a:pt x="50" y="144"/>
                    </a:lnTo>
                    <a:lnTo>
                      <a:pt x="50" y="144"/>
                    </a:lnTo>
                    <a:lnTo>
                      <a:pt x="50" y="138"/>
                    </a:lnTo>
                    <a:lnTo>
                      <a:pt x="46" y="134"/>
                    </a:lnTo>
                    <a:lnTo>
                      <a:pt x="46" y="134"/>
                    </a:lnTo>
                    <a:lnTo>
                      <a:pt x="44" y="132"/>
                    </a:lnTo>
                    <a:lnTo>
                      <a:pt x="44" y="132"/>
                    </a:lnTo>
                    <a:lnTo>
                      <a:pt x="44" y="126"/>
                    </a:lnTo>
                    <a:lnTo>
                      <a:pt x="44" y="126"/>
                    </a:lnTo>
                    <a:lnTo>
                      <a:pt x="50" y="128"/>
                    </a:lnTo>
                    <a:lnTo>
                      <a:pt x="50" y="128"/>
                    </a:lnTo>
                    <a:lnTo>
                      <a:pt x="52" y="128"/>
                    </a:lnTo>
                    <a:lnTo>
                      <a:pt x="52" y="128"/>
                    </a:lnTo>
                    <a:lnTo>
                      <a:pt x="54" y="126"/>
                    </a:lnTo>
                    <a:lnTo>
                      <a:pt x="54" y="126"/>
                    </a:lnTo>
                    <a:lnTo>
                      <a:pt x="52" y="122"/>
                    </a:lnTo>
                    <a:lnTo>
                      <a:pt x="48" y="116"/>
                    </a:lnTo>
                    <a:lnTo>
                      <a:pt x="48" y="116"/>
                    </a:lnTo>
                    <a:lnTo>
                      <a:pt x="44" y="114"/>
                    </a:lnTo>
                    <a:lnTo>
                      <a:pt x="42" y="108"/>
                    </a:lnTo>
                    <a:lnTo>
                      <a:pt x="42" y="104"/>
                    </a:lnTo>
                    <a:lnTo>
                      <a:pt x="42" y="100"/>
                    </a:lnTo>
                    <a:lnTo>
                      <a:pt x="42" y="100"/>
                    </a:lnTo>
                    <a:lnTo>
                      <a:pt x="54" y="78"/>
                    </a:lnTo>
                    <a:lnTo>
                      <a:pt x="54" y="78"/>
                    </a:lnTo>
                    <a:lnTo>
                      <a:pt x="56" y="68"/>
                    </a:lnTo>
                    <a:lnTo>
                      <a:pt x="58" y="58"/>
                    </a:lnTo>
                    <a:lnTo>
                      <a:pt x="58" y="58"/>
                    </a:lnTo>
                    <a:lnTo>
                      <a:pt x="60" y="52"/>
                    </a:lnTo>
                    <a:lnTo>
                      <a:pt x="60" y="52"/>
                    </a:lnTo>
                    <a:lnTo>
                      <a:pt x="70" y="44"/>
                    </a:lnTo>
                    <a:lnTo>
                      <a:pt x="70" y="44"/>
                    </a:lnTo>
                    <a:lnTo>
                      <a:pt x="80" y="38"/>
                    </a:lnTo>
                    <a:lnTo>
                      <a:pt x="80" y="38"/>
                    </a:lnTo>
                    <a:lnTo>
                      <a:pt x="86" y="36"/>
                    </a:lnTo>
                    <a:lnTo>
                      <a:pt x="90" y="38"/>
                    </a:lnTo>
                    <a:lnTo>
                      <a:pt x="92" y="40"/>
                    </a:lnTo>
                    <a:lnTo>
                      <a:pt x="92" y="40"/>
                    </a:lnTo>
                    <a:lnTo>
                      <a:pt x="96" y="40"/>
                    </a:lnTo>
                    <a:lnTo>
                      <a:pt x="96" y="40"/>
                    </a:lnTo>
                    <a:lnTo>
                      <a:pt x="102" y="36"/>
                    </a:lnTo>
                    <a:lnTo>
                      <a:pt x="102" y="36"/>
                    </a:lnTo>
                    <a:lnTo>
                      <a:pt x="106" y="36"/>
                    </a:lnTo>
                    <a:lnTo>
                      <a:pt x="108" y="36"/>
                    </a:lnTo>
                    <a:lnTo>
                      <a:pt x="108" y="42"/>
                    </a:lnTo>
                    <a:lnTo>
                      <a:pt x="108" y="42"/>
                    </a:lnTo>
                    <a:lnTo>
                      <a:pt x="114" y="40"/>
                    </a:lnTo>
                    <a:lnTo>
                      <a:pt x="114" y="40"/>
                    </a:lnTo>
                    <a:lnTo>
                      <a:pt x="118" y="36"/>
                    </a:lnTo>
                    <a:lnTo>
                      <a:pt x="122" y="40"/>
                    </a:lnTo>
                    <a:lnTo>
                      <a:pt x="122" y="40"/>
                    </a:lnTo>
                    <a:lnTo>
                      <a:pt x="124" y="40"/>
                    </a:lnTo>
                    <a:lnTo>
                      <a:pt x="124" y="40"/>
                    </a:lnTo>
                    <a:lnTo>
                      <a:pt x="130" y="36"/>
                    </a:lnTo>
                    <a:lnTo>
                      <a:pt x="130" y="36"/>
                    </a:lnTo>
                    <a:lnTo>
                      <a:pt x="132" y="32"/>
                    </a:lnTo>
                    <a:lnTo>
                      <a:pt x="132" y="32"/>
                    </a:lnTo>
                    <a:lnTo>
                      <a:pt x="136" y="28"/>
                    </a:lnTo>
                    <a:lnTo>
                      <a:pt x="140" y="24"/>
                    </a:lnTo>
                    <a:lnTo>
                      <a:pt x="140" y="24"/>
                    </a:lnTo>
                    <a:lnTo>
                      <a:pt x="146" y="20"/>
                    </a:lnTo>
                    <a:lnTo>
                      <a:pt x="146" y="20"/>
                    </a:lnTo>
                    <a:lnTo>
                      <a:pt x="150" y="18"/>
                    </a:lnTo>
                    <a:lnTo>
                      <a:pt x="156" y="18"/>
                    </a:lnTo>
                    <a:lnTo>
                      <a:pt x="156" y="18"/>
                    </a:lnTo>
                    <a:lnTo>
                      <a:pt x="168" y="24"/>
                    </a:lnTo>
                    <a:lnTo>
                      <a:pt x="168" y="24"/>
                    </a:lnTo>
                    <a:lnTo>
                      <a:pt x="158" y="32"/>
                    </a:lnTo>
                    <a:lnTo>
                      <a:pt x="158" y="32"/>
                    </a:lnTo>
                    <a:lnTo>
                      <a:pt x="150" y="40"/>
                    </a:lnTo>
                    <a:lnTo>
                      <a:pt x="150" y="40"/>
                    </a:lnTo>
                    <a:lnTo>
                      <a:pt x="146" y="40"/>
                    </a:lnTo>
                    <a:lnTo>
                      <a:pt x="146" y="40"/>
                    </a:lnTo>
                    <a:lnTo>
                      <a:pt x="138" y="46"/>
                    </a:lnTo>
                    <a:lnTo>
                      <a:pt x="134" y="46"/>
                    </a:lnTo>
                    <a:lnTo>
                      <a:pt x="130" y="46"/>
                    </a:lnTo>
                    <a:lnTo>
                      <a:pt x="130" y="46"/>
                    </a:lnTo>
                    <a:lnTo>
                      <a:pt x="130" y="52"/>
                    </a:lnTo>
                    <a:lnTo>
                      <a:pt x="130" y="52"/>
                    </a:lnTo>
                    <a:lnTo>
                      <a:pt x="122" y="52"/>
                    </a:lnTo>
                    <a:lnTo>
                      <a:pt x="122" y="52"/>
                    </a:lnTo>
                    <a:lnTo>
                      <a:pt x="116" y="54"/>
                    </a:lnTo>
                    <a:lnTo>
                      <a:pt x="116" y="54"/>
                    </a:lnTo>
                    <a:lnTo>
                      <a:pt x="116" y="58"/>
                    </a:lnTo>
                    <a:lnTo>
                      <a:pt x="116" y="58"/>
                    </a:lnTo>
                    <a:lnTo>
                      <a:pt x="126" y="60"/>
                    </a:lnTo>
                    <a:lnTo>
                      <a:pt x="132" y="62"/>
                    </a:lnTo>
                    <a:lnTo>
                      <a:pt x="136" y="60"/>
                    </a:lnTo>
                    <a:lnTo>
                      <a:pt x="136" y="60"/>
                    </a:lnTo>
                    <a:lnTo>
                      <a:pt x="138" y="58"/>
                    </a:lnTo>
                    <a:lnTo>
                      <a:pt x="138" y="58"/>
                    </a:lnTo>
                    <a:lnTo>
                      <a:pt x="140" y="52"/>
                    </a:lnTo>
                    <a:lnTo>
                      <a:pt x="142" y="50"/>
                    </a:lnTo>
                    <a:lnTo>
                      <a:pt x="146" y="48"/>
                    </a:lnTo>
                    <a:lnTo>
                      <a:pt x="152" y="48"/>
                    </a:lnTo>
                    <a:lnTo>
                      <a:pt x="152" y="48"/>
                    </a:lnTo>
                    <a:lnTo>
                      <a:pt x="158" y="48"/>
                    </a:lnTo>
                    <a:lnTo>
                      <a:pt x="158" y="48"/>
                    </a:lnTo>
                    <a:lnTo>
                      <a:pt x="172" y="42"/>
                    </a:lnTo>
                    <a:lnTo>
                      <a:pt x="172" y="42"/>
                    </a:lnTo>
                    <a:lnTo>
                      <a:pt x="178" y="40"/>
                    </a:lnTo>
                    <a:lnTo>
                      <a:pt x="182" y="42"/>
                    </a:lnTo>
                    <a:lnTo>
                      <a:pt x="182" y="42"/>
                    </a:lnTo>
                    <a:lnTo>
                      <a:pt x="186" y="48"/>
                    </a:lnTo>
                    <a:lnTo>
                      <a:pt x="186" y="50"/>
                    </a:lnTo>
                    <a:lnTo>
                      <a:pt x="184" y="54"/>
                    </a:lnTo>
                    <a:lnTo>
                      <a:pt x="184" y="54"/>
                    </a:lnTo>
                    <a:lnTo>
                      <a:pt x="182" y="62"/>
                    </a:lnTo>
                    <a:lnTo>
                      <a:pt x="182" y="62"/>
                    </a:lnTo>
                    <a:lnTo>
                      <a:pt x="180" y="68"/>
                    </a:lnTo>
                    <a:lnTo>
                      <a:pt x="174" y="70"/>
                    </a:lnTo>
                    <a:lnTo>
                      <a:pt x="174" y="70"/>
                    </a:lnTo>
                    <a:lnTo>
                      <a:pt x="168" y="70"/>
                    </a:lnTo>
                    <a:lnTo>
                      <a:pt x="168" y="76"/>
                    </a:lnTo>
                    <a:lnTo>
                      <a:pt x="168" y="76"/>
                    </a:lnTo>
                    <a:lnTo>
                      <a:pt x="166" y="80"/>
                    </a:lnTo>
                    <a:lnTo>
                      <a:pt x="164" y="82"/>
                    </a:lnTo>
                    <a:lnTo>
                      <a:pt x="162" y="84"/>
                    </a:lnTo>
                    <a:lnTo>
                      <a:pt x="158" y="86"/>
                    </a:lnTo>
                    <a:lnTo>
                      <a:pt x="158" y="86"/>
                    </a:lnTo>
                    <a:lnTo>
                      <a:pt x="152" y="86"/>
                    </a:lnTo>
                    <a:lnTo>
                      <a:pt x="152" y="86"/>
                    </a:lnTo>
                    <a:lnTo>
                      <a:pt x="148" y="86"/>
                    </a:lnTo>
                    <a:lnTo>
                      <a:pt x="144" y="90"/>
                    </a:lnTo>
                    <a:lnTo>
                      <a:pt x="144" y="90"/>
                    </a:lnTo>
                    <a:close/>
                    <a:moveTo>
                      <a:pt x="274" y="192"/>
                    </a:moveTo>
                    <a:lnTo>
                      <a:pt x="274" y="192"/>
                    </a:lnTo>
                    <a:lnTo>
                      <a:pt x="268" y="208"/>
                    </a:lnTo>
                    <a:lnTo>
                      <a:pt x="268" y="208"/>
                    </a:lnTo>
                    <a:lnTo>
                      <a:pt x="264" y="214"/>
                    </a:lnTo>
                    <a:lnTo>
                      <a:pt x="262" y="222"/>
                    </a:lnTo>
                    <a:lnTo>
                      <a:pt x="262" y="222"/>
                    </a:lnTo>
                    <a:lnTo>
                      <a:pt x="260" y="224"/>
                    </a:lnTo>
                    <a:lnTo>
                      <a:pt x="258" y="226"/>
                    </a:lnTo>
                    <a:lnTo>
                      <a:pt x="258" y="226"/>
                    </a:lnTo>
                    <a:lnTo>
                      <a:pt x="252" y="230"/>
                    </a:lnTo>
                    <a:lnTo>
                      <a:pt x="246" y="234"/>
                    </a:lnTo>
                    <a:lnTo>
                      <a:pt x="246" y="234"/>
                    </a:lnTo>
                    <a:lnTo>
                      <a:pt x="240" y="242"/>
                    </a:lnTo>
                    <a:lnTo>
                      <a:pt x="232" y="248"/>
                    </a:lnTo>
                    <a:lnTo>
                      <a:pt x="232" y="248"/>
                    </a:lnTo>
                    <a:lnTo>
                      <a:pt x="228" y="252"/>
                    </a:lnTo>
                    <a:lnTo>
                      <a:pt x="228" y="252"/>
                    </a:lnTo>
                    <a:lnTo>
                      <a:pt x="226" y="256"/>
                    </a:lnTo>
                    <a:lnTo>
                      <a:pt x="222" y="256"/>
                    </a:lnTo>
                    <a:lnTo>
                      <a:pt x="222" y="256"/>
                    </a:lnTo>
                    <a:lnTo>
                      <a:pt x="216" y="254"/>
                    </a:lnTo>
                    <a:lnTo>
                      <a:pt x="216" y="254"/>
                    </a:lnTo>
                    <a:lnTo>
                      <a:pt x="212" y="256"/>
                    </a:lnTo>
                    <a:lnTo>
                      <a:pt x="210" y="258"/>
                    </a:lnTo>
                    <a:lnTo>
                      <a:pt x="208" y="260"/>
                    </a:lnTo>
                    <a:lnTo>
                      <a:pt x="206" y="264"/>
                    </a:lnTo>
                    <a:lnTo>
                      <a:pt x="206" y="264"/>
                    </a:lnTo>
                    <a:lnTo>
                      <a:pt x="206" y="272"/>
                    </a:lnTo>
                    <a:lnTo>
                      <a:pt x="206" y="272"/>
                    </a:lnTo>
                    <a:lnTo>
                      <a:pt x="202" y="274"/>
                    </a:lnTo>
                    <a:lnTo>
                      <a:pt x="200" y="274"/>
                    </a:lnTo>
                    <a:lnTo>
                      <a:pt x="200" y="274"/>
                    </a:lnTo>
                    <a:lnTo>
                      <a:pt x="196" y="272"/>
                    </a:lnTo>
                    <a:lnTo>
                      <a:pt x="196" y="272"/>
                    </a:lnTo>
                    <a:lnTo>
                      <a:pt x="192" y="262"/>
                    </a:lnTo>
                    <a:lnTo>
                      <a:pt x="192" y="262"/>
                    </a:lnTo>
                    <a:lnTo>
                      <a:pt x="190" y="254"/>
                    </a:lnTo>
                    <a:lnTo>
                      <a:pt x="190" y="248"/>
                    </a:lnTo>
                    <a:lnTo>
                      <a:pt x="190" y="248"/>
                    </a:lnTo>
                    <a:lnTo>
                      <a:pt x="190" y="232"/>
                    </a:lnTo>
                    <a:lnTo>
                      <a:pt x="186" y="218"/>
                    </a:lnTo>
                    <a:lnTo>
                      <a:pt x="186" y="218"/>
                    </a:lnTo>
                    <a:lnTo>
                      <a:pt x="184" y="214"/>
                    </a:lnTo>
                    <a:lnTo>
                      <a:pt x="178" y="210"/>
                    </a:lnTo>
                    <a:lnTo>
                      <a:pt x="178" y="210"/>
                    </a:lnTo>
                    <a:lnTo>
                      <a:pt x="166" y="202"/>
                    </a:lnTo>
                    <a:lnTo>
                      <a:pt x="166" y="202"/>
                    </a:lnTo>
                    <a:lnTo>
                      <a:pt x="164" y="198"/>
                    </a:lnTo>
                    <a:lnTo>
                      <a:pt x="164" y="198"/>
                    </a:lnTo>
                    <a:lnTo>
                      <a:pt x="156" y="176"/>
                    </a:lnTo>
                    <a:lnTo>
                      <a:pt x="156" y="176"/>
                    </a:lnTo>
                    <a:lnTo>
                      <a:pt x="154" y="172"/>
                    </a:lnTo>
                    <a:lnTo>
                      <a:pt x="156" y="168"/>
                    </a:lnTo>
                    <a:lnTo>
                      <a:pt x="156" y="168"/>
                    </a:lnTo>
                    <a:lnTo>
                      <a:pt x="162" y="156"/>
                    </a:lnTo>
                    <a:lnTo>
                      <a:pt x="162" y="156"/>
                    </a:lnTo>
                    <a:lnTo>
                      <a:pt x="162" y="150"/>
                    </a:lnTo>
                    <a:lnTo>
                      <a:pt x="162" y="150"/>
                    </a:lnTo>
                    <a:lnTo>
                      <a:pt x="162" y="146"/>
                    </a:lnTo>
                    <a:lnTo>
                      <a:pt x="164" y="142"/>
                    </a:lnTo>
                    <a:lnTo>
                      <a:pt x="168" y="138"/>
                    </a:lnTo>
                    <a:lnTo>
                      <a:pt x="168" y="138"/>
                    </a:lnTo>
                    <a:lnTo>
                      <a:pt x="180" y="130"/>
                    </a:lnTo>
                    <a:lnTo>
                      <a:pt x="180" y="130"/>
                    </a:lnTo>
                    <a:lnTo>
                      <a:pt x="188" y="130"/>
                    </a:lnTo>
                    <a:lnTo>
                      <a:pt x="188" y="130"/>
                    </a:lnTo>
                    <a:lnTo>
                      <a:pt x="184" y="138"/>
                    </a:lnTo>
                    <a:lnTo>
                      <a:pt x="184" y="138"/>
                    </a:lnTo>
                    <a:lnTo>
                      <a:pt x="184" y="142"/>
                    </a:lnTo>
                    <a:lnTo>
                      <a:pt x="184" y="142"/>
                    </a:lnTo>
                    <a:lnTo>
                      <a:pt x="196" y="152"/>
                    </a:lnTo>
                    <a:lnTo>
                      <a:pt x="196" y="152"/>
                    </a:lnTo>
                    <a:lnTo>
                      <a:pt x="200" y="152"/>
                    </a:lnTo>
                    <a:lnTo>
                      <a:pt x="200" y="152"/>
                    </a:lnTo>
                    <a:lnTo>
                      <a:pt x="206" y="150"/>
                    </a:lnTo>
                    <a:lnTo>
                      <a:pt x="210" y="150"/>
                    </a:lnTo>
                    <a:lnTo>
                      <a:pt x="214" y="152"/>
                    </a:lnTo>
                    <a:lnTo>
                      <a:pt x="218" y="154"/>
                    </a:lnTo>
                    <a:lnTo>
                      <a:pt x="218" y="154"/>
                    </a:lnTo>
                    <a:lnTo>
                      <a:pt x="222" y="158"/>
                    </a:lnTo>
                    <a:lnTo>
                      <a:pt x="226" y="158"/>
                    </a:lnTo>
                    <a:lnTo>
                      <a:pt x="226" y="158"/>
                    </a:lnTo>
                    <a:lnTo>
                      <a:pt x="232" y="158"/>
                    </a:lnTo>
                    <a:lnTo>
                      <a:pt x="236" y="160"/>
                    </a:lnTo>
                    <a:lnTo>
                      <a:pt x="238" y="162"/>
                    </a:lnTo>
                    <a:lnTo>
                      <a:pt x="240" y="166"/>
                    </a:lnTo>
                    <a:lnTo>
                      <a:pt x="240" y="166"/>
                    </a:lnTo>
                    <a:lnTo>
                      <a:pt x="244" y="170"/>
                    </a:lnTo>
                    <a:lnTo>
                      <a:pt x="248" y="174"/>
                    </a:lnTo>
                    <a:lnTo>
                      <a:pt x="248" y="174"/>
                    </a:lnTo>
                    <a:lnTo>
                      <a:pt x="258" y="178"/>
                    </a:lnTo>
                    <a:lnTo>
                      <a:pt x="258" y="178"/>
                    </a:lnTo>
                    <a:lnTo>
                      <a:pt x="266" y="182"/>
                    </a:lnTo>
                    <a:lnTo>
                      <a:pt x="272" y="190"/>
                    </a:lnTo>
                    <a:lnTo>
                      <a:pt x="272" y="190"/>
                    </a:lnTo>
                    <a:lnTo>
                      <a:pt x="274" y="192"/>
                    </a:lnTo>
                    <a:lnTo>
                      <a:pt x="274" y="192"/>
                    </a:lnTo>
                    <a:close/>
                    <a:moveTo>
                      <a:pt x="282" y="88"/>
                    </a:moveTo>
                    <a:lnTo>
                      <a:pt x="282" y="88"/>
                    </a:lnTo>
                    <a:lnTo>
                      <a:pt x="276" y="90"/>
                    </a:lnTo>
                    <a:lnTo>
                      <a:pt x="276" y="90"/>
                    </a:lnTo>
                    <a:lnTo>
                      <a:pt x="278" y="96"/>
                    </a:lnTo>
                    <a:lnTo>
                      <a:pt x="278" y="96"/>
                    </a:lnTo>
                    <a:lnTo>
                      <a:pt x="276" y="104"/>
                    </a:lnTo>
                    <a:lnTo>
                      <a:pt x="276" y="104"/>
                    </a:lnTo>
                    <a:lnTo>
                      <a:pt x="274" y="104"/>
                    </a:lnTo>
                    <a:lnTo>
                      <a:pt x="272" y="104"/>
                    </a:lnTo>
                    <a:lnTo>
                      <a:pt x="272" y="104"/>
                    </a:lnTo>
                    <a:lnTo>
                      <a:pt x="270" y="104"/>
                    </a:lnTo>
                    <a:lnTo>
                      <a:pt x="270" y="104"/>
                    </a:lnTo>
                    <a:lnTo>
                      <a:pt x="262" y="92"/>
                    </a:lnTo>
                    <a:lnTo>
                      <a:pt x="262" y="92"/>
                    </a:lnTo>
                    <a:lnTo>
                      <a:pt x="262" y="88"/>
                    </a:lnTo>
                    <a:lnTo>
                      <a:pt x="262" y="88"/>
                    </a:lnTo>
                    <a:lnTo>
                      <a:pt x="262" y="84"/>
                    </a:lnTo>
                    <a:lnTo>
                      <a:pt x="258" y="80"/>
                    </a:lnTo>
                    <a:lnTo>
                      <a:pt x="258" y="80"/>
                    </a:lnTo>
                    <a:lnTo>
                      <a:pt x="256" y="78"/>
                    </a:lnTo>
                    <a:lnTo>
                      <a:pt x="256" y="78"/>
                    </a:lnTo>
                    <a:lnTo>
                      <a:pt x="256" y="72"/>
                    </a:lnTo>
                    <a:lnTo>
                      <a:pt x="256" y="72"/>
                    </a:lnTo>
                    <a:lnTo>
                      <a:pt x="260" y="72"/>
                    </a:lnTo>
                    <a:lnTo>
                      <a:pt x="260" y="72"/>
                    </a:lnTo>
                    <a:lnTo>
                      <a:pt x="260" y="70"/>
                    </a:lnTo>
                    <a:lnTo>
                      <a:pt x="260" y="70"/>
                    </a:lnTo>
                    <a:lnTo>
                      <a:pt x="258" y="68"/>
                    </a:lnTo>
                    <a:lnTo>
                      <a:pt x="258" y="68"/>
                    </a:lnTo>
                    <a:lnTo>
                      <a:pt x="258" y="64"/>
                    </a:lnTo>
                    <a:lnTo>
                      <a:pt x="254" y="60"/>
                    </a:lnTo>
                    <a:lnTo>
                      <a:pt x="254" y="60"/>
                    </a:lnTo>
                    <a:lnTo>
                      <a:pt x="254" y="58"/>
                    </a:lnTo>
                    <a:lnTo>
                      <a:pt x="254" y="58"/>
                    </a:lnTo>
                    <a:lnTo>
                      <a:pt x="252" y="52"/>
                    </a:lnTo>
                    <a:lnTo>
                      <a:pt x="252" y="52"/>
                    </a:lnTo>
                    <a:lnTo>
                      <a:pt x="258" y="52"/>
                    </a:lnTo>
                    <a:lnTo>
                      <a:pt x="258" y="52"/>
                    </a:lnTo>
                    <a:lnTo>
                      <a:pt x="262" y="54"/>
                    </a:lnTo>
                    <a:lnTo>
                      <a:pt x="262" y="54"/>
                    </a:lnTo>
                    <a:lnTo>
                      <a:pt x="264" y="48"/>
                    </a:lnTo>
                    <a:lnTo>
                      <a:pt x="264" y="48"/>
                    </a:lnTo>
                    <a:lnTo>
                      <a:pt x="280" y="64"/>
                    </a:lnTo>
                    <a:lnTo>
                      <a:pt x="280" y="64"/>
                    </a:lnTo>
                    <a:lnTo>
                      <a:pt x="280" y="66"/>
                    </a:lnTo>
                    <a:lnTo>
                      <a:pt x="278" y="68"/>
                    </a:lnTo>
                    <a:lnTo>
                      <a:pt x="278" y="68"/>
                    </a:lnTo>
                    <a:lnTo>
                      <a:pt x="272" y="68"/>
                    </a:lnTo>
                    <a:lnTo>
                      <a:pt x="272" y="68"/>
                    </a:lnTo>
                    <a:lnTo>
                      <a:pt x="276" y="76"/>
                    </a:lnTo>
                    <a:lnTo>
                      <a:pt x="276" y="76"/>
                    </a:lnTo>
                    <a:lnTo>
                      <a:pt x="276" y="76"/>
                    </a:lnTo>
                    <a:lnTo>
                      <a:pt x="276" y="76"/>
                    </a:lnTo>
                    <a:lnTo>
                      <a:pt x="282" y="84"/>
                    </a:lnTo>
                    <a:lnTo>
                      <a:pt x="282" y="84"/>
                    </a:lnTo>
                    <a:lnTo>
                      <a:pt x="284" y="86"/>
                    </a:lnTo>
                    <a:lnTo>
                      <a:pt x="282" y="88"/>
                    </a:lnTo>
                    <a:lnTo>
                      <a:pt x="282" y="88"/>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fr-FR" dirty="0"/>
              </a:p>
            </p:txBody>
          </p:sp>
          <p:sp>
            <p:nvSpPr>
              <p:cNvPr id="51" name="Freeform 26"/>
              <p:cNvSpPr>
                <a:spLocks/>
              </p:cNvSpPr>
              <p:nvPr userDrawn="1"/>
            </p:nvSpPr>
            <p:spPr bwMode="auto">
              <a:xfrm>
                <a:off x="5972739" y="1659098"/>
                <a:ext cx="591186" cy="848525"/>
              </a:xfrm>
              <a:custGeom>
                <a:avLst/>
                <a:gdLst>
                  <a:gd name="T0" fmla="*/ 198 w 340"/>
                  <a:gd name="T1" fmla="*/ 372 h 488"/>
                  <a:gd name="T2" fmla="*/ 248 w 340"/>
                  <a:gd name="T3" fmla="*/ 350 h 488"/>
                  <a:gd name="T4" fmla="*/ 290 w 340"/>
                  <a:gd name="T5" fmla="*/ 314 h 488"/>
                  <a:gd name="T6" fmla="*/ 320 w 340"/>
                  <a:gd name="T7" fmla="*/ 270 h 488"/>
                  <a:gd name="T8" fmla="*/ 336 w 340"/>
                  <a:gd name="T9" fmla="*/ 220 h 488"/>
                  <a:gd name="T10" fmla="*/ 340 w 340"/>
                  <a:gd name="T11" fmla="*/ 164 h 488"/>
                  <a:gd name="T12" fmla="*/ 326 w 340"/>
                  <a:gd name="T13" fmla="*/ 106 h 488"/>
                  <a:gd name="T14" fmla="*/ 296 w 340"/>
                  <a:gd name="T15" fmla="*/ 54 h 488"/>
                  <a:gd name="T16" fmla="*/ 274 w 340"/>
                  <a:gd name="T17" fmla="*/ 18 h 488"/>
                  <a:gd name="T18" fmla="*/ 276 w 340"/>
                  <a:gd name="T19" fmla="*/ 10 h 488"/>
                  <a:gd name="T20" fmla="*/ 272 w 340"/>
                  <a:gd name="T21" fmla="*/ 2 h 488"/>
                  <a:gd name="T22" fmla="*/ 258 w 340"/>
                  <a:gd name="T23" fmla="*/ 2 h 488"/>
                  <a:gd name="T24" fmla="*/ 244 w 340"/>
                  <a:gd name="T25" fmla="*/ 20 h 488"/>
                  <a:gd name="T26" fmla="*/ 242 w 340"/>
                  <a:gd name="T27" fmla="*/ 28 h 488"/>
                  <a:gd name="T28" fmla="*/ 246 w 340"/>
                  <a:gd name="T29" fmla="*/ 38 h 488"/>
                  <a:gd name="T30" fmla="*/ 248 w 340"/>
                  <a:gd name="T31" fmla="*/ 38 h 488"/>
                  <a:gd name="T32" fmla="*/ 268 w 340"/>
                  <a:gd name="T33" fmla="*/ 56 h 488"/>
                  <a:gd name="T34" fmla="*/ 306 w 340"/>
                  <a:gd name="T35" fmla="*/ 114 h 488"/>
                  <a:gd name="T36" fmla="*/ 318 w 340"/>
                  <a:gd name="T37" fmla="*/ 182 h 488"/>
                  <a:gd name="T38" fmla="*/ 312 w 340"/>
                  <a:gd name="T39" fmla="*/ 226 h 488"/>
                  <a:gd name="T40" fmla="*/ 290 w 340"/>
                  <a:gd name="T41" fmla="*/ 276 h 488"/>
                  <a:gd name="T42" fmla="*/ 254 w 340"/>
                  <a:gd name="T43" fmla="*/ 316 h 488"/>
                  <a:gd name="T44" fmla="*/ 226 w 340"/>
                  <a:gd name="T45" fmla="*/ 336 h 488"/>
                  <a:gd name="T46" fmla="*/ 180 w 340"/>
                  <a:gd name="T47" fmla="*/ 354 h 488"/>
                  <a:gd name="T48" fmla="*/ 132 w 340"/>
                  <a:gd name="T49" fmla="*/ 358 h 488"/>
                  <a:gd name="T50" fmla="*/ 98 w 340"/>
                  <a:gd name="T51" fmla="*/ 354 h 488"/>
                  <a:gd name="T52" fmla="*/ 78 w 340"/>
                  <a:gd name="T53" fmla="*/ 350 h 488"/>
                  <a:gd name="T54" fmla="*/ 68 w 340"/>
                  <a:gd name="T55" fmla="*/ 356 h 488"/>
                  <a:gd name="T56" fmla="*/ 60 w 340"/>
                  <a:gd name="T57" fmla="*/ 372 h 488"/>
                  <a:gd name="T58" fmla="*/ 58 w 340"/>
                  <a:gd name="T59" fmla="*/ 382 h 488"/>
                  <a:gd name="T60" fmla="*/ 64 w 340"/>
                  <a:gd name="T61" fmla="*/ 388 h 488"/>
                  <a:gd name="T62" fmla="*/ 76 w 340"/>
                  <a:gd name="T63" fmla="*/ 388 h 488"/>
                  <a:gd name="T64" fmla="*/ 86 w 340"/>
                  <a:gd name="T65" fmla="*/ 374 h 488"/>
                  <a:gd name="T66" fmla="*/ 110 w 340"/>
                  <a:gd name="T67" fmla="*/ 378 h 488"/>
                  <a:gd name="T68" fmla="*/ 112 w 340"/>
                  <a:gd name="T69" fmla="*/ 384 h 488"/>
                  <a:gd name="T70" fmla="*/ 112 w 340"/>
                  <a:gd name="T71" fmla="*/ 384 h 488"/>
                  <a:gd name="T72" fmla="*/ 112 w 340"/>
                  <a:gd name="T73" fmla="*/ 392 h 488"/>
                  <a:gd name="T74" fmla="*/ 108 w 340"/>
                  <a:gd name="T75" fmla="*/ 410 h 488"/>
                  <a:gd name="T76" fmla="*/ 98 w 340"/>
                  <a:gd name="T77" fmla="*/ 426 h 488"/>
                  <a:gd name="T78" fmla="*/ 72 w 340"/>
                  <a:gd name="T79" fmla="*/ 448 h 488"/>
                  <a:gd name="T80" fmla="*/ 16 w 340"/>
                  <a:gd name="T81" fmla="*/ 468 h 488"/>
                  <a:gd name="T82" fmla="*/ 2 w 340"/>
                  <a:gd name="T83" fmla="*/ 474 h 488"/>
                  <a:gd name="T84" fmla="*/ 0 w 340"/>
                  <a:gd name="T85" fmla="*/ 484 h 488"/>
                  <a:gd name="T86" fmla="*/ 8 w 340"/>
                  <a:gd name="T87" fmla="*/ 488 h 488"/>
                  <a:gd name="T88" fmla="*/ 138 w 340"/>
                  <a:gd name="T89" fmla="*/ 488 h 488"/>
                  <a:gd name="T90" fmla="*/ 264 w 340"/>
                  <a:gd name="T91" fmla="*/ 488 h 488"/>
                  <a:gd name="T92" fmla="*/ 272 w 340"/>
                  <a:gd name="T93" fmla="*/ 484 h 488"/>
                  <a:gd name="T94" fmla="*/ 272 w 340"/>
                  <a:gd name="T95" fmla="*/ 474 h 488"/>
                  <a:gd name="T96" fmla="*/ 258 w 340"/>
                  <a:gd name="T97" fmla="*/ 468 h 488"/>
                  <a:gd name="T98" fmla="*/ 202 w 340"/>
                  <a:gd name="T99" fmla="*/ 448 h 488"/>
                  <a:gd name="T100" fmla="*/ 176 w 340"/>
                  <a:gd name="T101" fmla="*/ 426 h 488"/>
                  <a:gd name="T102" fmla="*/ 166 w 340"/>
                  <a:gd name="T103" fmla="*/ 410 h 488"/>
                  <a:gd name="T104" fmla="*/ 162 w 340"/>
                  <a:gd name="T105" fmla="*/ 390 h 488"/>
                  <a:gd name="T106" fmla="*/ 162 w 340"/>
                  <a:gd name="T107" fmla="*/ 384 h 488"/>
                  <a:gd name="T108" fmla="*/ 180 w 340"/>
                  <a:gd name="T109" fmla="*/ 378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0" h="488">
                    <a:moveTo>
                      <a:pt x="180" y="378"/>
                    </a:moveTo>
                    <a:lnTo>
                      <a:pt x="180" y="378"/>
                    </a:lnTo>
                    <a:lnTo>
                      <a:pt x="198" y="372"/>
                    </a:lnTo>
                    <a:lnTo>
                      <a:pt x="216" y="366"/>
                    </a:lnTo>
                    <a:lnTo>
                      <a:pt x="232" y="358"/>
                    </a:lnTo>
                    <a:lnTo>
                      <a:pt x="248" y="350"/>
                    </a:lnTo>
                    <a:lnTo>
                      <a:pt x="262" y="338"/>
                    </a:lnTo>
                    <a:lnTo>
                      <a:pt x="276" y="328"/>
                    </a:lnTo>
                    <a:lnTo>
                      <a:pt x="290" y="314"/>
                    </a:lnTo>
                    <a:lnTo>
                      <a:pt x="300" y="300"/>
                    </a:lnTo>
                    <a:lnTo>
                      <a:pt x="310" y="286"/>
                    </a:lnTo>
                    <a:lnTo>
                      <a:pt x="320" y="270"/>
                    </a:lnTo>
                    <a:lnTo>
                      <a:pt x="326" y="254"/>
                    </a:lnTo>
                    <a:lnTo>
                      <a:pt x="332" y="236"/>
                    </a:lnTo>
                    <a:lnTo>
                      <a:pt x="336" y="220"/>
                    </a:lnTo>
                    <a:lnTo>
                      <a:pt x="340" y="202"/>
                    </a:lnTo>
                    <a:lnTo>
                      <a:pt x="340" y="182"/>
                    </a:lnTo>
                    <a:lnTo>
                      <a:pt x="340" y="164"/>
                    </a:lnTo>
                    <a:lnTo>
                      <a:pt x="340" y="164"/>
                    </a:lnTo>
                    <a:lnTo>
                      <a:pt x="334" y="134"/>
                    </a:lnTo>
                    <a:lnTo>
                      <a:pt x="326" y="106"/>
                    </a:lnTo>
                    <a:lnTo>
                      <a:pt x="314" y="80"/>
                    </a:lnTo>
                    <a:lnTo>
                      <a:pt x="296" y="54"/>
                    </a:lnTo>
                    <a:lnTo>
                      <a:pt x="296" y="54"/>
                    </a:lnTo>
                    <a:lnTo>
                      <a:pt x="284" y="40"/>
                    </a:lnTo>
                    <a:lnTo>
                      <a:pt x="268" y="26"/>
                    </a:lnTo>
                    <a:lnTo>
                      <a:pt x="274" y="18"/>
                    </a:lnTo>
                    <a:lnTo>
                      <a:pt x="274" y="18"/>
                    </a:lnTo>
                    <a:lnTo>
                      <a:pt x="276" y="14"/>
                    </a:lnTo>
                    <a:lnTo>
                      <a:pt x="276" y="10"/>
                    </a:lnTo>
                    <a:lnTo>
                      <a:pt x="274" y="4"/>
                    </a:lnTo>
                    <a:lnTo>
                      <a:pt x="272" y="2"/>
                    </a:lnTo>
                    <a:lnTo>
                      <a:pt x="272" y="2"/>
                    </a:lnTo>
                    <a:lnTo>
                      <a:pt x="268" y="0"/>
                    </a:lnTo>
                    <a:lnTo>
                      <a:pt x="262" y="0"/>
                    </a:lnTo>
                    <a:lnTo>
                      <a:pt x="258" y="2"/>
                    </a:lnTo>
                    <a:lnTo>
                      <a:pt x="256" y="4"/>
                    </a:lnTo>
                    <a:lnTo>
                      <a:pt x="244" y="20"/>
                    </a:lnTo>
                    <a:lnTo>
                      <a:pt x="244" y="20"/>
                    </a:lnTo>
                    <a:lnTo>
                      <a:pt x="242" y="24"/>
                    </a:lnTo>
                    <a:lnTo>
                      <a:pt x="242" y="24"/>
                    </a:lnTo>
                    <a:lnTo>
                      <a:pt x="242" y="28"/>
                    </a:lnTo>
                    <a:lnTo>
                      <a:pt x="242" y="32"/>
                    </a:lnTo>
                    <a:lnTo>
                      <a:pt x="242" y="32"/>
                    </a:lnTo>
                    <a:lnTo>
                      <a:pt x="246" y="38"/>
                    </a:lnTo>
                    <a:lnTo>
                      <a:pt x="246" y="38"/>
                    </a:lnTo>
                    <a:lnTo>
                      <a:pt x="248" y="38"/>
                    </a:lnTo>
                    <a:lnTo>
                      <a:pt x="248" y="38"/>
                    </a:lnTo>
                    <a:lnTo>
                      <a:pt x="250" y="40"/>
                    </a:lnTo>
                    <a:lnTo>
                      <a:pt x="250" y="40"/>
                    </a:lnTo>
                    <a:lnTo>
                      <a:pt x="268" y="56"/>
                    </a:lnTo>
                    <a:lnTo>
                      <a:pt x="284" y="74"/>
                    </a:lnTo>
                    <a:lnTo>
                      <a:pt x="298" y="94"/>
                    </a:lnTo>
                    <a:lnTo>
                      <a:pt x="306" y="114"/>
                    </a:lnTo>
                    <a:lnTo>
                      <a:pt x="314" y="136"/>
                    </a:lnTo>
                    <a:lnTo>
                      <a:pt x="318" y="158"/>
                    </a:lnTo>
                    <a:lnTo>
                      <a:pt x="318" y="182"/>
                    </a:lnTo>
                    <a:lnTo>
                      <a:pt x="316" y="208"/>
                    </a:lnTo>
                    <a:lnTo>
                      <a:pt x="316" y="208"/>
                    </a:lnTo>
                    <a:lnTo>
                      <a:pt x="312" y="226"/>
                    </a:lnTo>
                    <a:lnTo>
                      <a:pt x="306" y="244"/>
                    </a:lnTo>
                    <a:lnTo>
                      <a:pt x="300" y="260"/>
                    </a:lnTo>
                    <a:lnTo>
                      <a:pt x="290" y="276"/>
                    </a:lnTo>
                    <a:lnTo>
                      <a:pt x="280" y="290"/>
                    </a:lnTo>
                    <a:lnTo>
                      <a:pt x="268" y="304"/>
                    </a:lnTo>
                    <a:lnTo>
                      <a:pt x="254" y="316"/>
                    </a:lnTo>
                    <a:lnTo>
                      <a:pt x="240" y="328"/>
                    </a:lnTo>
                    <a:lnTo>
                      <a:pt x="240" y="328"/>
                    </a:lnTo>
                    <a:lnTo>
                      <a:pt x="226" y="336"/>
                    </a:lnTo>
                    <a:lnTo>
                      <a:pt x="210" y="344"/>
                    </a:lnTo>
                    <a:lnTo>
                      <a:pt x="196" y="350"/>
                    </a:lnTo>
                    <a:lnTo>
                      <a:pt x="180" y="354"/>
                    </a:lnTo>
                    <a:lnTo>
                      <a:pt x="164" y="358"/>
                    </a:lnTo>
                    <a:lnTo>
                      <a:pt x="148" y="358"/>
                    </a:lnTo>
                    <a:lnTo>
                      <a:pt x="132" y="358"/>
                    </a:lnTo>
                    <a:lnTo>
                      <a:pt x="114" y="356"/>
                    </a:lnTo>
                    <a:lnTo>
                      <a:pt x="114" y="356"/>
                    </a:lnTo>
                    <a:lnTo>
                      <a:pt x="98" y="354"/>
                    </a:lnTo>
                    <a:lnTo>
                      <a:pt x="84" y="350"/>
                    </a:lnTo>
                    <a:lnTo>
                      <a:pt x="84" y="350"/>
                    </a:lnTo>
                    <a:lnTo>
                      <a:pt x="78" y="350"/>
                    </a:lnTo>
                    <a:lnTo>
                      <a:pt x="74" y="350"/>
                    </a:lnTo>
                    <a:lnTo>
                      <a:pt x="70" y="352"/>
                    </a:lnTo>
                    <a:lnTo>
                      <a:pt x="68" y="356"/>
                    </a:lnTo>
                    <a:lnTo>
                      <a:pt x="68" y="356"/>
                    </a:lnTo>
                    <a:lnTo>
                      <a:pt x="68" y="358"/>
                    </a:lnTo>
                    <a:lnTo>
                      <a:pt x="60" y="372"/>
                    </a:lnTo>
                    <a:lnTo>
                      <a:pt x="60" y="372"/>
                    </a:lnTo>
                    <a:lnTo>
                      <a:pt x="58" y="376"/>
                    </a:lnTo>
                    <a:lnTo>
                      <a:pt x="58" y="382"/>
                    </a:lnTo>
                    <a:lnTo>
                      <a:pt x="60" y="386"/>
                    </a:lnTo>
                    <a:lnTo>
                      <a:pt x="64" y="388"/>
                    </a:lnTo>
                    <a:lnTo>
                      <a:pt x="64" y="388"/>
                    </a:lnTo>
                    <a:lnTo>
                      <a:pt x="68" y="390"/>
                    </a:lnTo>
                    <a:lnTo>
                      <a:pt x="72" y="390"/>
                    </a:lnTo>
                    <a:lnTo>
                      <a:pt x="76" y="388"/>
                    </a:lnTo>
                    <a:lnTo>
                      <a:pt x="80" y="384"/>
                    </a:lnTo>
                    <a:lnTo>
                      <a:pt x="86" y="374"/>
                    </a:lnTo>
                    <a:lnTo>
                      <a:pt x="86" y="374"/>
                    </a:lnTo>
                    <a:lnTo>
                      <a:pt x="102" y="376"/>
                    </a:lnTo>
                    <a:lnTo>
                      <a:pt x="102" y="376"/>
                    </a:lnTo>
                    <a:lnTo>
                      <a:pt x="110" y="378"/>
                    </a:lnTo>
                    <a:lnTo>
                      <a:pt x="112" y="380"/>
                    </a:lnTo>
                    <a:lnTo>
                      <a:pt x="112" y="384"/>
                    </a:lnTo>
                    <a:lnTo>
                      <a:pt x="112" y="384"/>
                    </a:lnTo>
                    <a:lnTo>
                      <a:pt x="112" y="384"/>
                    </a:lnTo>
                    <a:lnTo>
                      <a:pt x="112" y="384"/>
                    </a:lnTo>
                    <a:lnTo>
                      <a:pt x="112" y="384"/>
                    </a:lnTo>
                    <a:lnTo>
                      <a:pt x="112" y="390"/>
                    </a:lnTo>
                    <a:lnTo>
                      <a:pt x="112" y="390"/>
                    </a:lnTo>
                    <a:lnTo>
                      <a:pt x="112" y="392"/>
                    </a:lnTo>
                    <a:lnTo>
                      <a:pt x="112" y="392"/>
                    </a:lnTo>
                    <a:lnTo>
                      <a:pt x="110" y="402"/>
                    </a:lnTo>
                    <a:lnTo>
                      <a:pt x="108" y="410"/>
                    </a:lnTo>
                    <a:lnTo>
                      <a:pt x="104" y="418"/>
                    </a:lnTo>
                    <a:lnTo>
                      <a:pt x="98" y="426"/>
                    </a:lnTo>
                    <a:lnTo>
                      <a:pt x="98" y="426"/>
                    </a:lnTo>
                    <a:lnTo>
                      <a:pt x="86" y="438"/>
                    </a:lnTo>
                    <a:lnTo>
                      <a:pt x="72" y="448"/>
                    </a:lnTo>
                    <a:lnTo>
                      <a:pt x="72" y="448"/>
                    </a:lnTo>
                    <a:lnTo>
                      <a:pt x="58" y="454"/>
                    </a:lnTo>
                    <a:lnTo>
                      <a:pt x="44" y="458"/>
                    </a:lnTo>
                    <a:lnTo>
                      <a:pt x="16" y="468"/>
                    </a:lnTo>
                    <a:lnTo>
                      <a:pt x="16" y="468"/>
                    </a:lnTo>
                    <a:lnTo>
                      <a:pt x="8" y="470"/>
                    </a:lnTo>
                    <a:lnTo>
                      <a:pt x="2" y="474"/>
                    </a:lnTo>
                    <a:lnTo>
                      <a:pt x="2" y="474"/>
                    </a:lnTo>
                    <a:lnTo>
                      <a:pt x="0" y="478"/>
                    </a:lnTo>
                    <a:lnTo>
                      <a:pt x="0" y="484"/>
                    </a:lnTo>
                    <a:lnTo>
                      <a:pt x="4" y="488"/>
                    </a:lnTo>
                    <a:lnTo>
                      <a:pt x="8" y="488"/>
                    </a:lnTo>
                    <a:lnTo>
                      <a:pt x="8" y="488"/>
                    </a:lnTo>
                    <a:lnTo>
                      <a:pt x="40" y="488"/>
                    </a:lnTo>
                    <a:lnTo>
                      <a:pt x="136" y="488"/>
                    </a:lnTo>
                    <a:lnTo>
                      <a:pt x="138" y="488"/>
                    </a:lnTo>
                    <a:lnTo>
                      <a:pt x="234" y="488"/>
                    </a:lnTo>
                    <a:lnTo>
                      <a:pt x="234" y="488"/>
                    </a:lnTo>
                    <a:lnTo>
                      <a:pt x="264" y="488"/>
                    </a:lnTo>
                    <a:lnTo>
                      <a:pt x="264" y="488"/>
                    </a:lnTo>
                    <a:lnTo>
                      <a:pt x="270" y="488"/>
                    </a:lnTo>
                    <a:lnTo>
                      <a:pt x="272" y="484"/>
                    </a:lnTo>
                    <a:lnTo>
                      <a:pt x="274" y="478"/>
                    </a:lnTo>
                    <a:lnTo>
                      <a:pt x="272" y="474"/>
                    </a:lnTo>
                    <a:lnTo>
                      <a:pt x="272" y="474"/>
                    </a:lnTo>
                    <a:lnTo>
                      <a:pt x="264" y="470"/>
                    </a:lnTo>
                    <a:lnTo>
                      <a:pt x="258" y="468"/>
                    </a:lnTo>
                    <a:lnTo>
                      <a:pt x="258" y="468"/>
                    </a:lnTo>
                    <a:lnTo>
                      <a:pt x="230" y="458"/>
                    </a:lnTo>
                    <a:lnTo>
                      <a:pt x="216" y="454"/>
                    </a:lnTo>
                    <a:lnTo>
                      <a:pt x="202" y="448"/>
                    </a:lnTo>
                    <a:lnTo>
                      <a:pt x="202" y="448"/>
                    </a:lnTo>
                    <a:lnTo>
                      <a:pt x="188" y="438"/>
                    </a:lnTo>
                    <a:lnTo>
                      <a:pt x="176" y="426"/>
                    </a:lnTo>
                    <a:lnTo>
                      <a:pt x="176" y="426"/>
                    </a:lnTo>
                    <a:lnTo>
                      <a:pt x="170" y="418"/>
                    </a:lnTo>
                    <a:lnTo>
                      <a:pt x="166" y="410"/>
                    </a:lnTo>
                    <a:lnTo>
                      <a:pt x="162" y="400"/>
                    </a:lnTo>
                    <a:lnTo>
                      <a:pt x="162" y="390"/>
                    </a:lnTo>
                    <a:lnTo>
                      <a:pt x="162" y="390"/>
                    </a:lnTo>
                    <a:lnTo>
                      <a:pt x="162" y="384"/>
                    </a:lnTo>
                    <a:lnTo>
                      <a:pt x="162" y="384"/>
                    </a:lnTo>
                    <a:lnTo>
                      <a:pt x="162" y="384"/>
                    </a:lnTo>
                    <a:lnTo>
                      <a:pt x="162" y="380"/>
                    </a:lnTo>
                    <a:lnTo>
                      <a:pt x="162" y="380"/>
                    </a:lnTo>
                    <a:lnTo>
                      <a:pt x="180" y="378"/>
                    </a:lnTo>
                    <a:lnTo>
                      <a:pt x="180" y="378"/>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fr-FR" dirty="0"/>
              </a:p>
            </p:txBody>
          </p:sp>
        </p:grpSp>
        <p:sp>
          <p:nvSpPr>
            <p:cNvPr id="41" name="Freeform 9"/>
            <p:cNvSpPr>
              <a:spLocks noEditPoints="1"/>
            </p:cNvSpPr>
            <p:nvPr userDrawn="1"/>
          </p:nvSpPr>
          <p:spPr bwMode="auto">
            <a:xfrm>
              <a:off x="5629730" y="1775055"/>
              <a:ext cx="714575" cy="685311"/>
            </a:xfrm>
            <a:custGeom>
              <a:avLst/>
              <a:gdLst>
                <a:gd name="T0" fmla="*/ 290 w 334"/>
                <a:gd name="T1" fmla="*/ 33 h 320"/>
                <a:gd name="T2" fmla="*/ 211 w 334"/>
                <a:gd name="T3" fmla="*/ 0 h 320"/>
                <a:gd name="T4" fmla="*/ 132 w 334"/>
                <a:gd name="T5" fmla="*/ 33 h 320"/>
                <a:gd name="T6" fmla="*/ 119 w 334"/>
                <a:gd name="T7" fmla="*/ 175 h 320"/>
                <a:gd name="T8" fmla="*/ 90 w 334"/>
                <a:gd name="T9" fmla="*/ 205 h 320"/>
                <a:gd name="T10" fmla="*/ 67 w 334"/>
                <a:gd name="T11" fmla="*/ 214 h 320"/>
                <a:gd name="T12" fmla="*/ 12 w 334"/>
                <a:gd name="T13" fmla="*/ 269 h 320"/>
                <a:gd name="T14" fmla="*/ 12 w 334"/>
                <a:gd name="T15" fmla="*/ 311 h 320"/>
                <a:gd name="T16" fmla="*/ 33 w 334"/>
                <a:gd name="T17" fmla="*/ 320 h 320"/>
                <a:gd name="T18" fmla="*/ 54 w 334"/>
                <a:gd name="T19" fmla="*/ 311 h 320"/>
                <a:gd name="T20" fmla="*/ 109 w 334"/>
                <a:gd name="T21" fmla="*/ 256 h 320"/>
                <a:gd name="T22" fmla="*/ 118 w 334"/>
                <a:gd name="T23" fmla="*/ 233 h 320"/>
                <a:gd name="T24" fmla="*/ 147 w 334"/>
                <a:gd name="T25" fmla="*/ 204 h 320"/>
                <a:gd name="T26" fmla="*/ 211 w 334"/>
                <a:gd name="T27" fmla="*/ 224 h 320"/>
                <a:gd name="T28" fmla="*/ 290 w 334"/>
                <a:gd name="T29" fmla="*/ 191 h 320"/>
                <a:gd name="T30" fmla="*/ 290 w 334"/>
                <a:gd name="T31" fmla="*/ 33 h 320"/>
                <a:gd name="T32" fmla="*/ 262 w 334"/>
                <a:gd name="T33" fmla="*/ 163 h 320"/>
                <a:gd name="T34" fmla="*/ 211 w 334"/>
                <a:gd name="T35" fmla="*/ 184 h 320"/>
                <a:gd name="T36" fmla="*/ 165 w 334"/>
                <a:gd name="T37" fmla="*/ 167 h 320"/>
                <a:gd name="T38" fmla="*/ 161 w 334"/>
                <a:gd name="T39" fmla="*/ 162 h 320"/>
                <a:gd name="T40" fmla="*/ 156 w 334"/>
                <a:gd name="T41" fmla="*/ 158 h 320"/>
                <a:gd name="T42" fmla="*/ 160 w 334"/>
                <a:gd name="T43" fmla="*/ 61 h 320"/>
                <a:gd name="T44" fmla="*/ 211 w 334"/>
                <a:gd name="T45" fmla="*/ 40 h 320"/>
                <a:gd name="T46" fmla="*/ 211 w 334"/>
                <a:gd name="T47" fmla="*/ 40 h 320"/>
                <a:gd name="T48" fmla="*/ 262 w 334"/>
                <a:gd name="T49" fmla="*/ 61 h 320"/>
                <a:gd name="T50" fmla="*/ 283 w 334"/>
                <a:gd name="T51" fmla="*/ 112 h 320"/>
                <a:gd name="T52" fmla="*/ 262 w 334"/>
                <a:gd name="T53" fmla="*/ 16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4" h="320">
                  <a:moveTo>
                    <a:pt x="290" y="33"/>
                  </a:moveTo>
                  <a:cubicBezTo>
                    <a:pt x="268" y="11"/>
                    <a:pt x="240" y="0"/>
                    <a:pt x="211" y="0"/>
                  </a:cubicBezTo>
                  <a:cubicBezTo>
                    <a:pt x="182" y="0"/>
                    <a:pt x="154" y="11"/>
                    <a:pt x="132" y="33"/>
                  </a:cubicBezTo>
                  <a:cubicBezTo>
                    <a:pt x="93" y="72"/>
                    <a:pt x="89" y="132"/>
                    <a:pt x="119" y="175"/>
                  </a:cubicBezTo>
                  <a:cubicBezTo>
                    <a:pt x="90" y="205"/>
                    <a:pt x="90" y="205"/>
                    <a:pt x="90" y="205"/>
                  </a:cubicBezTo>
                  <a:cubicBezTo>
                    <a:pt x="82" y="205"/>
                    <a:pt x="73" y="207"/>
                    <a:pt x="67" y="214"/>
                  </a:cubicBezTo>
                  <a:cubicBezTo>
                    <a:pt x="12" y="269"/>
                    <a:pt x="12" y="269"/>
                    <a:pt x="12" y="269"/>
                  </a:cubicBezTo>
                  <a:cubicBezTo>
                    <a:pt x="0" y="280"/>
                    <a:pt x="0" y="299"/>
                    <a:pt x="12" y="311"/>
                  </a:cubicBezTo>
                  <a:cubicBezTo>
                    <a:pt x="18" y="317"/>
                    <a:pt x="25" y="320"/>
                    <a:pt x="33" y="320"/>
                  </a:cubicBezTo>
                  <a:cubicBezTo>
                    <a:pt x="41" y="320"/>
                    <a:pt x="48" y="317"/>
                    <a:pt x="54" y="311"/>
                  </a:cubicBezTo>
                  <a:cubicBezTo>
                    <a:pt x="109" y="256"/>
                    <a:pt x="109" y="256"/>
                    <a:pt x="109" y="256"/>
                  </a:cubicBezTo>
                  <a:cubicBezTo>
                    <a:pt x="116" y="250"/>
                    <a:pt x="118" y="241"/>
                    <a:pt x="118" y="233"/>
                  </a:cubicBezTo>
                  <a:cubicBezTo>
                    <a:pt x="147" y="204"/>
                    <a:pt x="147" y="204"/>
                    <a:pt x="147" y="204"/>
                  </a:cubicBezTo>
                  <a:cubicBezTo>
                    <a:pt x="167" y="217"/>
                    <a:pt x="189" y="224"/>
                    <a:pt x="211" y="224"/>
                  </a:cubicBezTo>
                  <a:cubicBezTo>
                    <a:pt x="240" y="224"/>
                    <a:pt x="268" y="213"/>
                    <a:pt x="290" y="191"/>
                  </a:cubicBezTo>
                  <a:cubicBezTo>
                    <a:pt x="334" y="147"/>
                    <a:pt x="334" y="77"/>
                    <a:pt x="290" y="33"/>
                  </a:cubicBezTo>
                  <a:close/>
                  <a:moveTo>
                    <a:pt x="262" y="163"/>
                  </a:moveTo>
                  <a:cubicBezTo>
                    <a:pt x="248" y="176"/>
                    <a:pt x="230" y="184"/>
                    <a:pt x="211" y="184"/>
                  </a:cubicBezTo>
                  <a:cubicBezTo>
                    <a:pt x="194" y="184"/>
                    <a:pt x="178" y="178"/>
                    <a:pt x="165" y="167"/>
                  </a:cubicBezTo>
                  <a:cubicBezTo>
                    <a:pt x="164" y="165"/>
                    <a:pt x="163" y="163"/>
                    <a:pt x="161" y="162"/>
                  </a:cubicBezTo>
                  <a:cubicBezTo>
                    <a:pt x="160" y="160"/>
                    <a:pt x="158" y="159"/>
                    <a:pt x="156" y="158"/>
                  </a:cubicBezTo>
                  <a:cubicBezTo>
                    <a:pt x="132" y="130"/>
                    <a:pt x="134" y="88"/>
                    <a:pt x="160" y="61"/>
                  </a:cubicBezTo>
                  <a:cubicBezTo>
                    <a:pt x="174" y="48"/>
                    <a:pt x="192" y="40"/>
                    <a:pt x="211" y="40"/>
                  </a:cubicBezTo>
                  <a:cubicBezTo>
                    <a:pt x="211" y="40"/>
                    <a:pt x="211" y="40"/>
                    <a:pt x="211" y="40"/>
                  </a:cubicBezTo>
                  <a:cubicBezTo>
                    <a:pt x="230" y="40"/>
                    <a:pt x="248" y="48"/>
                    <a:pt x="262" y="61"/>
                  </a:cubicBezTo>
                  <a:cubicBezTo>
                    <a:pt x="275" y="75"/>
                    <a:pt x="283" y="93"/>
                    <a:pt x="283" y="112"/>
                  </a:cubicBezTo>
                  <a:cubicBezTo>
                    <a:pt x="283" y="131"/>
                    <a:pt x="275" y="149"/>
                    <a:pt x="262" y="16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fr-FR" dirty="0"/>
            </a:p>
          </p:txBody>
        </p:sp>
      </p:grpSp>
      <p:sp>
        <p:nvSpPr>
          <p:cNvPr id="2" name="Title 1"/>
          <p:cNvSpPr>
            <a:spLocks noGrp="1"/>
          </p:cNvSpPr>
          <p:nvPr userDrawn="1">
            <p:ph type="title"/>
          </p:nvPr>
        </p:nvSpPr>
        <p:spPr>
          <a:xfrm>
            <a:off x="1655130" y="517221"/>
            <a:ext cx="7190502" cy="618293"/>
          </a:xfrm>
        </p:spPr>
        <p:txBody>
          <a:bodyPr anchor="t">
            <a:noAutofit/>
          </a:bodyPr>
          <a:lstStyle>
            <a:lvl1pPr>
              <a:defRPr sz="3600" b="1" cap="none" baseline="0">
                <a:solidFill>
                  <a:srgbClr val="005D7E"/>
                </a:solidFill>
                <a:latin typeface="+mj-lt"/>
              </a:defRPr>
            </a:lvl1pPr>
          </a:lstStyle>
          <a:p>
            <a:r>
              <a:rPr lang="fr-FR" dirty="0"/>
              <a:t>Cliquez et modifiez le titre</a:t>
            </a:r>
            <a:endParaRPr lang="en-US" dirty="0"/>
          </a:p>
        </p:txBody>
      </p:sp>
      <p:sp>
        <p:nvSpPr>
          <p:cNvPr id="85" name="Rectangle 84"/>
          <p:cNvSpPr/>
          <p:nvPr userDrawn="1"/>
        </p:nvSpPr>
        <p:spPr>
          <a:xfrm>
            <a:off x="-553636" y="834686"/>
            <a:ext cx="81112" cy="81112"/>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2" name="Image 201"/>
          <p:cNvPicPr>
            <a:picLocks noChangeAspect="1"/>
          </p:cNvPicPr>
          <p:nvPr userDrawn="1"/>
        </p:nvPicPr>
        <p:blipFill>
          <a:blip r:embed="rId2" cstate="screen">
            <a:duotone>
              <a:prstClr val="black"/>
              <a:schemeClr val="accent1">
                <a:tint val="45000"/>
                <a:satMod val="400000"/>
              </a:schemeClr>
            </a:duotone>
            <a:alphaModFix amt="35000"/>
            <a:extLst>
              <a:ext uri="{28A0092B-C50C-407E-A947-70E740481C1C}">
                <a14:useLocalDpi xmlns:a14="http://schemas.microsoft.com/office/drawing/2010/main"/>
              </a:ext>
            </a:extLst>
          </a:blip>
          <a:stretch>
            <a:fillRect/>
          </a:stretch>
        </p:blipFill>
        <p:spPr>
          <a:xfrm flipH="1">
            <a:off x="-1124677" y="-594175"/>
            <a:ext cx="2481949" cy="1492271"/>
          </a:xfrm>
          <a:prstGeom prst="rect">
            <a:avLst/>
          </a:prstGeom>
          <a:ln>
            <a:noFill/>
          </a:ln>
        </p:spPr>
      </p:pic>
      <p:sp>
        <p:nvSpPr>
          <p:cNvPr id="203" name="Arc 202"/>
          <p:cNvSpPr/>
          <p:nvPr userDrawn="1"/>
        </p:nvSpPr>
        <p:spPr>
          <a:xfrm rot="9980275" flipH="1">
            <a:off x="-1516320" y="-917245"/>
            <a:ext cx="3381334" cy="2029582"/>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204" name="Arc 203"/>
          <p:cNvSpPr/>
          <p:nvPr userDrawn="1"/>
        </p:nvSpPr>
        <p:spPr>
          <a:xfrm rot="9980275" flipH="1">
            <a:off x="-1814733" y="-899825"/>
            <a:ext cx="3522008" cy="2185117"/>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nvGrpSpPr>
          <p:cNvPr id="13" name="Grouper 12"/>
          <p:cNvGrpSpPr/>
          <p:nvPr userDrawn="1"/>
        </p:nvGrpSpPr>
        <p:grpSpPr>
          <a:xfrm>
            <a:off x="-541841" y="-44422"/>
            <a:ext cx="2198336" cy="1093851"/>
            <a:chOff x="-197426" y="-15607"/>
            <a:chExt cx="1793469" cy="892397"/>
          </a:xfrm>
        </p:grpSpPr>
        <p:sp>
          <p:nvSpPr>
            <p:cNvPr id="60" name="Ellipse 59"/>
            <p:cNvSpPr/>
            <p:nvPr/>
          </p:nvSpPr>
          <p:spPr>
            <a:xfrm>
              <a:off x="159777" y="661223"/>
              <a:ext cx="77681" cy="776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5" name="Ellipse 64"/>
            <p:cNvSpPr/>
            <p:nvPr/>
          </p:nvSpPr>
          <p:spPr>
            <a:xfrm>
              <a:off x="645484" y="755151"/>
              <a:ext cx="89578" cy="89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5" name="Losange 74"/>
            <p:cNvSpPr/>
            <p:nvPr/>
          </p:nvSpPr>
          <p:spPr>
            <a:xfrm>
              <a:off x="-60445" y="-549"/>
              <a:ext cx="406962" cy="4069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8" name="Rectangle 77"/>
            <p:cNvSpPr/>
            <p:nvPr/>
          </p:nvSpPr>
          <p:spPr>
            <a:xfrm>
              <a:off x="1201480" y="681648"/>
              <a:ext cx="72105" cy="7210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userDrawn="1"/>
          </p:nvSpPr>
          <p:spPr>
            <a:xfrm>
              <a:off x="318441" y="524855"/>
              <a:ext cx="279711" cy="279711"/>
            </a:xfrm>
            <a:prstGeom prst="ellipse">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1" name="Ellipse 150"/>
            <p:cNvSpPr/>
            <p:nvPr userDrawn="1"/>
          </p:nvSpPr>
          <p:spPr>
            <a:xfrm>
              <a:off x="763196" y="554831"/>
              <a:ext cx="149595" cy="149595"/>
            </a:xfrm>
            <a:prstGeom prst="ellipse">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5" name="Ellipse 154"/>
            <p:cNvSpPr/>
            <p:nvPr userDrawn="1"/>
          </p:nvSpPr>
          <p:spPr>
            <a:xfrm>
              <a:off x="249368" y="376105"/>
              <a:ext cx="101183" cy="1011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0" name="Ellipse 159"/>
            <p:cNvSpPr/>
            <p:nvPr userDrawn="1"/>
          </p:nvSpPr>
          <p:spPr>
            <a:xfrm>
              <a:off x="377950" y="-15607"/>
              <a:ext cx="80244" cy="80244"/>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7" name="Losange 166"/>
            <p:cNvSpPr/>
            <p:nvPr userDrawn="1"/>
          </p:nvSpPr>
          <p:spPr>
            <a:xfrm rot="20223526">
              <a:off x="550532" y="-6482"/>
              <a:ext cx="221789" cy="221789"/>
            </a:xfrm>
            <a:prstGeom prst="diamond">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8" name="Losange 167"/>
            <p:cNvSpPr/>
            <p:nvPr userDrawn="1"/>
          </p:nvSpPr>
          <p:spPr>
            <a:xfrm>
              <a:off x="998346" y="742673"/>
              <a:ext cx="106676" cy="10667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1" name="Rectangle 170"/>
            <p:cNvSpPr/>
            <p:nvPr userDrawn="1"/>
          </p:nvSpPr>
          <p:spPr>
            <a:xfrm>
              <a:off x="1362006" y="804685"/>
              <a:ext cx="72105" cy="72105"/>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2" name="Rectangle 171"/>
            <p:cNvSpPr/>
            <p:nvPr userDrawn="1"/>
          </p:nvSpPr>
          <p:spPr>
            <a:xfrm>
              <a:off x="489627" y="318305"/>
              <a:ext cx="112606" cy="112606"/>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3" name="Ellipse 172"/>
            <p:cNvSpPr/>
            <p:nvPr userDrawn="1"/>
          </p:nvSpPr>
          <p:spPr>
            <a:xfrm>
              <a:off x="872220" y="296800"/>
              <a:ext cx="89578" cy="89578"/>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5" name="Losange 174"/>
            <p:cNvSpPr/>
            <p:nvPr userDrawn="1"/>
          </p:nvSpPr>
          <p:spPr>
            <a:xfrm>
              <a:off x="1503797" y="732936"/>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7" name="Losange 176"/>
            <p:cNvSpPr/>
            <p:nvPr userDrawn="1"/>
          </p:nvSpPr>
          <p:spPr>
            <a:xfrm>
              <a:off x="688218" y="410210"/>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2" name="Losange 181"/>
            <p:cNvSpPr/>
            <p:nvPr userDrawn="1"/>
          </p:nvSpPr>
          <p:spPr>
            <a:xfrm>
              <a:off x="-197426" y="498289"/>
              <a:ext cx="262677" cy="262677"/>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30" name="Espace réservé du texte 15"/>
          <p:cNvSpPr>
            <a:spLocks noGrp="1"/>
          </p:cNvSpPr>
          <p:nvPr userDrawn="1">
            <p:ph type="body" sz="quarter" idx="13"/>
          </p:nvPr>
        </p:nvSpPr>
        <p:spPr>
          <a:xfrm>
            <a:off x="923870" y="1689432"/>
            <a:ext cx="4102545" cy="4799559"/>
          </a:xfrm>
        </p:spPr>
        <p:txBody>
          <a:bodyPr/>
          <a:lstStyle>
            <a:lvl1pPr marL="269875" indent="-269875">
              <a:spcBef>
                <a:spcPts val="400"/>
              </a:spcBef>
              <a:buClr>
                <a:schemeClr val="accent4"/>
              </a:buClr>
              <a:buFont typeface="Wingdings" panose="05000000000000000000" pitchFamily="2" charset="2"/>
              <a:buChar char="ü"/>
              <a:defRPr sz="1600"/>
            </a:lvl1pPr>
            <a:lvl2pPr marL="488950" indent="-219075">
              <a:spcBef>
                <a:spcPts val="400"/>
              </a:spcBef>
              <a:buClr>
                <a:schemeClr val="accent4"/>
              </a:buClr>
              <a:buFont typeface="Wingdings" panose="05000000000000000000" pitchFamily="2" charset="2"/>
              <a:buChar char="ü"/>
              <a:defRPr sz="1400"/>
            </a:lvl2pPr>
            <a:lvl3pPr marL="714375" indent="-212725">
              <a:spcBef>
                <a:spcPts val="400"/>
              </a:spcBef>
              <a:buClr>
                <a:schemeClr val="accent4"/>
              </a:buClr>
              <a:buFont typeface="Wingdings" panose="05000000000000000000" pitchFamily="2" charset="2"/>
              <a:buChar char="ü"/>
              <a:defRPr sz="1200"/>
            </a:lvl3pPr>
            <a:lvl4pPr marL="914400" indent="-206375">
              <a:spcBef>
                <a:spcPts val="400"/>
              </a:spcBef>
              <a:buClr>
                <a:schemeClr val="accent4"/>
              </a:buClr>
              <a:buFont typeface="Wingdings" panose="05000000000000000000" pitchFamily="2" charset="2"/>
              <a:buChar char="ü"/>
              <a:defRPr sz="1200"/>
            </a:lvl4pPr>
            <a:lvl5pPr marL="1133475" indent="-219075">
              <a:spcBef>
                <a:spcPts val="400"/>
              </a:spcBef>
              <a:buClr>
                <a:schemeClr val="accent4"/>
              </a:buClr>
              <a:buFont typeface="Wingdings" panose="05000000000000000000" pitchFamily="2" charset="2"/>
              <a:buChar char="ü"/>
              <a:defRPr sz="12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Freeform 5"/>
          <p:cNvSpPr>
            <a:spLocks noEditPoints="1"/>
          </p:cNvSpPr>
          <p:nvPr userDrawn="1"/>
        </p:nvSpPr>
        <p:spPr bwMode="auto">
          <a:xfrm>
            <a:off x="250940" y="1399822"/>
            <a:ext cx="624455" cy="854971"/>
          </a:xfrm>
          <a:custGeom>
            <a:avLst/>
            <a:gdLst>
              <a:gd name="T0" fmla="*/ 128 w 256"/>
              <a:gd name="T1" fmla="*/ 0 h 352"/>
              <a:gd name="T2" fmla="*/ 97 w 256"/>
              <a:gd name="T3" fmla="*/ 24 h 352"/>
              <a:gd name="T4" fmla="*/ 64 w 256"/>
              <a:gd name="T5" fmla="*/ 24 h 352"/>
              <a:gd name="T6" fmla="*/ 64 w 256"/>
              <a:gd name="T7" fmla="*/ 64 h 352"/>
              <a:gd name="T8" fmla="*/ 192 w 256"/>
              <a:gd name="T9" fmla="*/ 64 h 352"/>
              <a:gd name="T10" fmla="*/ 192 w 256"/>
              <a:gd name="T11" fmla="*/ 24 h 352"/>
              <a:gd name="T12" fmla="*/ 159 w 256"/>
              <a:gd name="T13" fmla="*/ 24 h 352"/>
              <a:gd name="T14" fmla="*/ 128 w 256"/>
              <a:gd name="T15" fmla="*/ 0 h 352"/>
              <a:gd name="T16" fmla="*/ 0 w 256"/>
              <a:gd name="T17" fmla="*/ 40 h 352"/>
              <a:gd name="T18" fmla="*/ 0 w 256"/>
              <a:gd name="T19" fmla="*/ 352 h 352"/>
              <a:gd name="T20" fmla="*/ 256 w 256"/>
              <a:gd name="T21" fmla="*/ 352 h 352"/>
              <a:gd name="T22" fmla="*/ 256 w 256"/>
              <a:gd name="T23" fmla="*/ 40 h 352"/>
              <a:gd name="T24" fmla="*/ 200 w 256"/>
              <a:gd name="T25" fmla="*/ 40 h 352"/>
              <a:gd name="T26" fmla="*/ 200 w 256"/>
              <a:gd name="T27" fmla="*/ 64 h 352"/>
              <a:gd name="T28" fmla="*/ 192 w 256"/>
              <a:gd name="T29" fmla="*/ 72 h 352"/>
              <a:gd name="T30" fmla="*/ 64 w 256"/>
              <a:gd name="T31" fmla="*/ 72 h 352"/>
              <a:gd name="T32" fmla="*/ 56 w 256"/>
              <a:gd name="T33" fmla="*/ 64 h 352"/>
              <a:gd name="T34" fmla="*/ 56 w 256"/>
              <a:gd name="T35" fmla="*/ 40 h 352"/>
              <a:gd name="T36" fmla="*/ 0 w 256"/>
              <a:gd name="T37" fmla="*/ 40 h 352"/>
              <a:gd name="T38" fmla="*/ 48 w 256"/>
              <a:gd name="T39" fmla="*/ 92 h 352"/>
              <a:gd name="T40" fmla="*/ 208 w 256"/>
              <a:gd name="T41" fmla="*/ 92 h 352"/>
              <a:gd name="T42" fmla="*/ 216 w 256"/>
              <a:gd name="T43" fmla="*/ 100 h 352"/>
              <a:gd name="T44" fmla="*/ 208 w 256"/>
              <a:gd name="T45" fmla="*/ 108 h 352"/>
              <a:gd name="T46" fmla="*/ 48 w 256"/>
              <a:gd name="T47" fmla="*/ 108 h 352"/>
              <a:gd name="T48" fmla="*/ 40 w 256"/>
              <a:gd name="T49" fmla="*/ 100 h 352"/>
              <a:gd name="T50" fmla="*/ 48 w 256"/>
              <a:gd name="T51" fmla="*/ 92 h 352"/>
              <a:gd name="T52" fmla="*/ 48 w 256"/>
              <a:gd name="T53" fmla="*/ 164 h 352"/>
              <a:gd name="T54" fmla="*/ 208 w 256"/>
              <a:gd name="T55" fmla="*/ 164 h 352"/>
              <a:gd name="T56" fmla="*/ 216 w 256"/>
              <a:gd name="T57" fmla="*/ 172 h 352"/>
              <a:gd name="T58" fmla="*/ 208 w 256"/>
              <a:gd name="T59" fmla="*/ 180 h 352"/>
              <a:gd name="T60" fmla="*/ 48 w 256"/>
              <a:gd name="T61" fmla="*/ 180 h 352"/>
              <a:gd name="T62" fmla="*/ 40 w 256"/>
              <a:gd name="T63" fmla="*/ 172 h 352"/>
              <a:gd name="T64" fmla="*/ 48 w 256"/>
              <a:gd name="T65" fmla="*/ 164 h 352"/>
              <a:gd name="T66" fmla="*/ 48 w 256"/>
              <a:gd name="T67" fmla="*/ 236 h 352"/>
              <a:gd name="T68" fmla="*/ 208 w 256"/>
              <a:gd name="T69" fmla="*/ 236 h 352"/>
              <a:gd name="T70" fmla="*/ 216 w 256"/>
              <a:gd name="T71" fmla="*/ 244 h 352"/>
              <a:gd name="T72" fmla="*/ 208 w 256"/>
              <a:gd name="T73" fmla="*/ 252 h 352"/>
              <a:gd name="T74" fmla="*/ 48 w 256"/>
              <a:gd name="T75" fmla="*/ 252 h 352"/>
              <a:gd name="T76" fmla="*/ 40 w 256"/>
              <a:gd name="T77" fmla="*/ 244 h 352"/>
              <a:gd name="T78" fmla="*/ 48 w 256"/>
              <a:gd name="T79" fmla="*/ 236 h 352"/>
              <a:gd name="T80" fmla="*/ 48 w 256"/>
              <a:gd name="T81" fmla="*/ 308 h 352"/>
              <a:gd name="T82" fmla="*/ 152 w 256"/>
              <a:gd name="T83" fmla="*/ 308 h 352"/>
              <a:gd name="T84" fmla="*/ 160 w 256"/>
              <a:gd name="T85" fmla="*/ 316 h 352"/>
              <a:gd name="T86" fmla="*/ 152 w 256"/>
              <a:gd name="T87" fmla="*/ 324 h 352"/>
              <a:gd name="T88" fmla="*/ 48 w 256"/>
              <a:gd name="T89" fmla="*/ 324 h 352"/>
              <a:gd name="T90" fmla="*/ 40 w 256"/>
              <a:gd name="T91" fmla="*/ 316 h 352"/>
              <a:gd name="T92" fmla="*/ 48 w 256"/>
              <a:gd name="T93" fmla="*/ 30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6" h="352">
                <a:moveTo>
                  <a:pt x="128" y="0"/>
                </a:moveTo>
                <a:cubicBezTo>
                  <a:pt x="113" y="0"/>
                  <a:pt x="101" y="10"/>
                  <a:pt x="97" y="24"/>
                </a:cubicBezTo>
                <a:cubicBezTo>
                  <a:pt x="64" y="24"/>
                  <a:pt x="64" y="24"/>
                  <a:pt x="64" y="24"/>
                </a:cubicBezTo>
                <a:cubicBezTo>
                  <a:pt x="64" y="64"/>
                  <a:pt x="64" y="64"/>
                  <a:pt x="64" y="64"/>
                </a:cubicBezTo>
                <a:cubicBezTo>
                  <a:pt x="192" y="64"/>
                  <a:pt x="192" y="64"/>
                  <a:pt x="192" y="64"/>
                </a:cubicBezTo>
                <a:cubicBezTo>
                  <a:pt x="192" y="24"/>
                  <a:pt x="192" y="24"/>
                  <a:pt x="192" y="24"/>
                </a:cubicBezTo>
                <a:cubicBezTo>
                  <a:pt x="159" y="24"/>
                  <a:pt x="159" y="24"/>
                  <a:pt x="159" y="24"/>
                </a:cubicBezTo>
                <a:cubicBezTo>
                  <a:pt x="155" y="10"/>
                  <a:pt x="143" y="0"/>
                  <a:pt x="128" y="0"/>
                </a:cubicBezTo>
                <a:close/>
                <a:moveTo>
                  <a:pt x="0" y="40"/>
                </a:moveTo>
                <a:cubicBezTo>
                  <a:pt x="0" y="352"/>
                  <a:pt x="0" y="352"/>
                  <a:pt x="0" y="352"/>
                </a:cubicBezTo>
                <a:cubicBezTo>
                  <a:pt x="256" y="352"/>
                  <a:pt x="256" y="352"/>
                  <a:pt x="256" y="352"/>
                </a:cubicBezTo>
                <a:cubicBezTo>
                  <a:pt x="256" y="40"/>
                  <a:pt x="256" y="40"/>
                  <a:pt x="256" y="40"/>
                </a:cubicBezTo>
                <a:cubicBezTo>
                  <a:pt x="200" y="40"/>
                  <a:pt x="200" y="40"/>
                  <a:pt x="200" y="40"/>
                </a:cubicBezTo>
                <a:cubicBezTo>
                  <a:pt x="200" y="64"/>
                  <a:pt x="200" y="64"/>
                  <a:pt x="200" y="64"/>
                </a:cubicBezTo>
                <a:cubicBezTo>
                  <a:pt x="200" y="68"/>
                  <a:pt x="196" y="72"/>
                  <a:pt x="192" y="72"/>
                </a:cubicBezTo>
                <a:cubicBezTo>
                  <a:pt x="64" y="72"/>
                  <a:pt x="64" y="72"/>
                  <a:pt x="64" y="72"/>
                </a:cubicBezTo>
                <a:cubicBezTo>
                  <a:pt x="60" y="72"/>
                  <a:pt x="56" y="68"/>
                  <a:pt x="56" y="64"/>
                </a:cubicBezTo>
                <a:cubicBezTo>
                  <a:pt x="56" y="40"/>
                  <a:pt x="56" y="40"/>
                  <a:pt x="56" y="40"/>
                </a:cubicBezTo>
                <a:cubicBezTo>
                  <a:pt x="0" y="40"/>
                  <a:pt x="0" y="40"/>
                  <a:pt x="0" y="40"/>
                </a:cubicBezTo>
                <a:close/>
                <a:moveTo>
                  <a:pt x="48" y="92"/>
                </a:moveTo>
                <a:cubicBezTo>
                  <a:pt x="208" y="92"/>
                  <a:pt x="208" y="92"/>
                  <a:pt x="208" y="92"/>
                </a:cubicBezTo>
                <a:cubicBezTo>
                  <a:pt x="212" y="92"/>
                  <a:pt x="216" y="96"/>
                  <a:pt x="216" y="100"/>
                </a:cubicBezTo>
                <a:cubicBezTo>
                  <a:pt x="216" y="104"/>
                  <a:pt x="212" y="108"/>
                  <a:pt x="208" y="108"/>
                </a:cubicBezTo>
                <a:cubicBezTo>
                  <a:pt x="48" y="108"/>
                  <a:pt x="48" y="108"/>
                  <a:pt x="48" y="108"/>
                </a:cubicBezTo>
                <a:cubicBezTo>
                  <a:pt x="44" y="108"/>
                  <a:pt x="40" y="104"/>
                  <a:pt x="40" y="100"/>
                </a:cubicBezTo>
                <a:cubicBezTo>
                  <a:pt x="40" y="96"/>
                  <a:pt x="44" y="92"/>
                  <a:pt x="48" y="92"/>
                </a:cubicBezTo>
                <a:close/>
                <a:moveTo>
                  <a:pt x="48" y="164"/>
                </a:moveTo>
                <a:cubicBezTo>
                  <a:pt x="208" y="164"/>
                  <a:pt x="208" y="164"/>
                  <a:pt x="208" y="164"/>
                </a:cubicBezTo>
                <a:cubicBezTo>
                  <a:pt x="212" y="164"/>
                  <a:pt x="216" y="168"/>
                  <a:pt x="216" y="172"/>
                </a:cubicBezTo>
                <a:cubicBezTo>
                  <a:pt x="216" y="176"/>
                  <a:pt x="212" y="180"/>
                  <a:pt x="208" y="180"/>
                </a:cubicBezTo>
                <a:cubicBezTo>
                  <a:pt x="48" y="180"/>
                  <a:pt x="48" y="180"/>
                  <a:pt x="48" y="180"/>
                </a:cubicBezTo>
                <a:cubicBezTo>
                  <a:pt x="44" y="180"/>
                  <a:pt x="40" y="176"/>
                  <a:pt x="40" y="172"/>
                </a:cubicBezTo>
                <a:cubicBezTo>
                  <a:pt x="40" y="168"/>
                  <a:pt x="44" y="164"/>
                  <a:pt x="48" y="164"/>
                </a:cubicBezTo>
                <a:close/>
                <a:moveTo>
                  <a:pt x="48" y="236"/>
                </a:moveTo>
                <a:cubicBezTo>
                  <a:pt x="208" y="236"/>
                  <a:pt x="208" y="236"/>
                  <a:pt x="208" y="236"/>
                </a:cubicBezTo>
                <a:cubicBezTo>
                  <a:pt x="212" y="236"/>
                  <a:pt x="216" y="240"/>
                  <a:pt x="216" y="244"/>
                </a:cubicBezTo>
                <a:cubicBezTo>
                  <a:pt x="216" y="248"/>
                  <a:pt x="212" y="252"/>
                  <a:pt x="208" y="252"/>
                </a:cubicBezTo>
                <a:cubicBezTo>
                  <a:pt x="48" y="252"/>
                  <a:pt x="48" y="252"/>
                  <a:pt x="48" y="252"/>
                </a:cubicBezTo>
                <a:cubicBezTo>
                  <a:pt x="44" y="252"/>
                  <a:pt x="40" y="248"/>
                  <a:pt x="40" y="244"/>
                </a:cubicBezTo>
                <a:cubicBezTo>
                  <a:pt x="40" y="240"/>
                  <a:pt x="44" y="236"/>
                  <a:pt x="48" y="236"/>
                </a:cubicBezTo>
                <a:close/>
                <a:moveTo>
                  <a:pt x="48" y="308"/>
                </a:moveTo>
                <a:cubicBezTo>
                  <a:pt x="152" y="308"/>
                  <a:pt x="152" y="308"/>
                  <a:pt x="152" y="308"/>
                </a:cubicBezTo>
                <a:cubicBezTo>
                  <a:pt x="156" y="308"/>
                  <a:pt x="160" y="312"/>
                  <a:pt x="160" y="316"/>
                </a:cubicBezTo>
                <a:cubicBezTo>
                  <a:pt x="160" y="320"/>
                  <a:pt x="156" y="324"/>
                  <a:pt x="152" y="324"/>
                </a:cubicBezTo>
                <a:cubicBezTo>
                  <a:pt x="48" y="324"/>
                  <a:pt x="48" y="324"/>
                  <a:pt x="48" y="324"/>
                </a:cubicBezTo>
                <a:cubicBezTo>
                  <a:pt x="44" y="324"/>
                  <a:pt x="40" y="320"/>
                  <a:pt x="40" y="316"/>
                </a:cubicBezTo>
                <a:cubicBezTo>
                  <a:pt x="40" y="312"/>
                  <a:pt x="44" y="308"/>
                  <a:pt x="48" y="30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19" name="Espace réservé pour une image  18"/>
          <p:cNvSpPr>
            <a:spLocks noGrp="1"/>
          </p:cNvSpPr>
          <p:nvPr userDrawn="1">
            <p:ph type="pic" sz="quarter" idx="14"/>
          </p:nvPr>
        </p:nvSpPr>
        <p:spPr>
          <a:xfrm>
            <a:off x="6114879" y="1670050"/>
            <a:ext cx="1962906" cy="1325790"/>
          </a:xfrm>
          <a:prstGeom prst="roundRect">
            <a:avLst>
              <a:gd name="adj" fmla="val 4892"/>
            </a:avLst>
          </a:prstGeom>
        </p:spPr>
        <p:txBody>
          <a:bodyPr/>
          <a:lstStyle/>
          <a:p>
            <a:endParaRPr lang="fr-FR" dirty="0"/>
          </a:p>
        </p:txBody>
      </p:sp>
      <p:sp>
        <p:nvSpPr>
          <p:cNvPr id="21" name="Espace réservé du texte 20"/>
          <p:cNvSpPr>
            <a:spLocks noGrp="1"/>
          </p:cNvSpPr>
          <p:nvPr userDrawn="1">
            <p:ph type="body" sz="quarter" idx="17"/>
          </p:nvPr>
        </p:nvSpPr>
        <p:spPr>
          <a:xfrm>
            <a:off x="8140390" y="1670050"/>
            <a:ext cx="2290543" cy="1325563"/>
          </a:xfrm>
        </p:spPr>
        <p:txBody>
          <a:bodyPr anchor="ctr"/>
          <a:lstStyle>
            <a:lvl1pPr>
              <a:spcBef>
                <a:spcPts val="200"/>
              </a:spcBef>
              <a:defRPr sz="1400" b="1">
                <a:solidFill>
                  <a:schemeClr val="accent4"/>
                </a:solidFill>
              </a:defRPr>
            </a:lvl1pPr>
            <a:lvl2pPr marL="11113" indent="0">
              <a:buNone/>
              <a:tabLst/>
              <a:defRPr sz="1400"/>
            </a:lvl2pPr>
          </a:lstStyle>
          <a:p>
            <a:pPr lvl="0"/>
            <a:endParaRPr lang="fr-FR" dirty="0"/>
          </a:p>
        </p:txBody>
      </p:sp>
      <p:sp>
        <p:nvSpPr>
          <p:cNvPr id="43" name="Espace réservé pour une image  18"/>
          <p:cNvSpPr>
            <a:spLocks noGrp="1"/>
          </p:cNvSpPr>
          <p:nvPr>
            <p:ph type="pic" sz="quarter" idx="20"/>
          </p:nvPr>
        </p:nvSpPr>
        <p:spPr>
          <a:xfrm>
            <a:off x="6114879" y="3244699"/>
            <a:ext cx="1962906" cy="1325790"/>
          </a:xfrm>
          <a:prstGeom prst="roundRect">
            <a:avLst>
              <a:gd name="adj" fmla="val 4892"/>
            </a:avLst>
          </a:prstGeom>
        </p:spPr>
        <p:txBody>
          <a:bodyPr/>
          <a:lstStyle/>
          <a:p>
            <a:endParaRPr lang="fr-FR" dirty="0"/>
          </a:p>
        </p:txBody>
      </p:sp>
      <p:sp>
        <p:nvSpPr>
          <p:cNvPr id="47" name="Espace réservé pour une image  18"/>
          <p:cNvSpPr>
            <a:spLocks noGrp="1"/>
          </p:cNvSpPr>
          <p:nvPr>
            <p:ph type="pic" sz="quarter" idx="21"/>
          </p:nvPr>
        </p:nvSpPr>
        <p:spPr>
          <a:xfrm>
            <a:off x="6114879" y="4793571"/>
            <a:ext cx="1962906" cy="1325790"/>
          </a:xfrm>
          <a:prstGeom prst="roundRect">
            <a:avLst>
              <a:gd name="adj" fmla="val 4892"/>
            </a:avLst>
          </a:prstGeom>
        </p:spPr>
        <p:txBody>
          <a:bodyPr/>
          <a:lstStyle/>
          <a:p>
            <a:endParaRPr lang="fr-FR" dirty="0"/>
          </a:p>
        </p:txBody>
      </p:sp>
      <p:sp>
        <p:nvSpPr>
          <p:cNvPr id="7" name="Espace réservé du pied de page 6"/>
          <p:cNvSpPr>
            <a:spLocks noGrp="1"/>
          </p:cNvSpPr>
          <p:nvPr>
            <p:ph type="ftr" sz="quarter" idx="23"/>
          </p:nvPr>
        </p:nvSpPr>
        <p:spPr/>
        <p:txBody>
          <a:bodyPr/>
          <a:lstStyle/>
          <a:p>
            <a:r>
              <a:rPr lang="fr-FR"/>
              <a:t>QGIS, les enjeux d’une alternative - Rencontres des Utilisateurs Francophones de QGIS - 15 décembre 2018</a:t>
            </a:r>
            <a:endParaRPr lang="fr-FR" dirty="0"/>
          </a:p>
        </p:txBody>
      </p:sp>
      <p:sp>
        <p:nvSpPr>
          <p:cNvPr id="8" name="Espace réservé du numéro de diapositive 7"/>
          <p:cNvSpPr>
            <a:spLocks noGrp="1"/>
          </p:cNvSpPr>
          <p:nvPr>
            <p:ph type="sldNum" sz="quarter" idx="24"/>
          </p:nvPr>
        </p:nvSpPr>
        <p:spPr/>
        <p:txBody>
          <a:bodyPr/>
          <a:lstStyle/>
          <a:p>
            <a:fld id="{E25A763E-C07B-C147-8928-8BE5C6B8A452}" type="slidenum">
              <a:rPr lang="fr-FR" smtClean="0"/>
              <a:pPr/>
              <a:t>‹N°›</a:t>
            </a:fld>
            <a:endParaRPr lang="fr-FR" dirty="0"/>
          </a:p>
        </p:txBody>
      </p:sp>
      <p:sp>
        <p:nvSpPr>
          <p:cNvPr id="44" name="Espace réservé du texte 20"/>
          <p:cNvSpPr>
            <a:spLocks noGrp="1"/>
          </p:cNvSpPr>
          <p:nvPr>
            <p:ph type="body" sz="quarter" idx="25"/>
          </p:nvPr>
        </p:nvSpPr>
        <p:spPr>
          <a:xfrm>
            <a:off x="8140391" y="3244699"/>
            <a:ext cx="2290542" cy="1325563"/>
          </a:xfrm>
        </p:spPr>
        <p:txBody>
          <a:bodyPr anchor="ctr"/>
          <a:lstStyle>
            <a:lvl1pPr>
              <a:spcBef>
                <a:spcPts val="200"/>
              </a:spcBef>
              <a:defRPr sz="1400" b="1">
                <a:solidFill>
                  <a:schemeClr val="accent4"/>
                </a:solidFill>
              </a:defRPr>
            </a:lvl1pPr>
            <a:lvl2pPr marL="11113" indent="0">
              <a:buNone/>
              <a:tabLst/>
              <a:defRPr sz="1400"/>
            </a:lvl2pPr>
          </a:lstStyle>
          <a:p>
            <a:pPr lvl="0"/>
            <a:endParaRPr lang="fr-FR" dirty="0"/>
          </a:p>
        </p:txBody>
      </p:sp>
      <p:sp>
        <p:nvSpPr>
          <p:cNvPr id="45" name="Espace réservé du texte 20"/>
          <p:cNvSpPr>
            <a:spLocks noGrp="1"/>
          </p:cNvSpPr>
          <p:nvPr>
            <p:ph type="body" sz="quarter" idx="26"/>
          </p:nvPr>
        </p:nvSpPr>
        <p:spPr>
          <a:xfrm>
            <a:off x="8140391" y="4793571"/>
            <a:ext cx="2290542" cy="1325563"/>
          </a:xfrm>
        </p:spPr>
        <p:txBody>
          <a:bodyPr anchor="ctr"/>
          <a:lstStyle>
            <a:lvl1pPr>
              <a:spcBef>
                <a:spcPts val="200"/>
              </a:spcBef>
              <a:defRPr sz="1400" b="1">
                <a:solidFill>
                  <a:schemeClr val="accent4"/>
                </a:solidFill>
              </a:defRPr>
            </a:lvl1pPr>
            <a:lvl2pPr marL="11113" indent="0">
              <a:buNone/>
              <a:tabLst/>
              <a:defRPr sz="1400"/>
            </a:lvl2pPr>
          </a:lstStyle>
          <a:p>
            <a:pPr lvl="0"/>
            <a:endParaRPr lang="fr-FR" dirty="0"/>
          </a:p>
        </p:txBody>
      </p:sp>
    </p:spTree>
    <p:extLst>
      <p:ext uri="{BB962C8B-B14F-4D97-AF65-F5344CB8AC3E}">
        <p14:creationId xmlns:p14="http://schemas.microsoft.com/office/powerpoint/2010/main" val="755303508"/>
      </p:ext>
    </p:extLst>
  </p:cSld>
  <p:clrMapOvr>
    <a:masterClrMapping/>
  </p:clrMapOvr>
  <p:extLst mod="1">
    <p:ext uri="{DCECCB84-F9BA-43D5-87BE-67443E8EF086}">
      <p15:sldGuideLst xmlns:p15="http://schemas.microsoft.com/office/powerpoint/2012/main">
        <p15:guide id="1" pos="336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re + Texte">
    <p:spTree>
      <p:nvGrpSpPr>
        <p:cNvPr id="1" name=""/>
        <p:cNvGrpSpPr/>
        <p:nvPr/>
      </p:nvGrpSpPr>
      <p:grpSpPr>
        <a:xfrm>
          <a:off x="0" y="0"/>
          <a:ext cx="0" cy="0"/>
          <a:chOff x="0" y="0"/>
          <a:chExt cx="0" cy="0"/>
        </a:xfrm>
      </p:grpSpPr>
      <p:sp>
        <p:nvSpPr>
          <p:cNvPr id="2" name="Title 1"/>
          <p:cNvSpPr>
            <a:spLocks noGrp="1"/>
          </p:cNvSpPr>
          <p:nvPr>
            <p:ph type="title"/>
          </p:nvPr>
        </p:nvSpPr>
        <p:spPr>
          <a:xfrm>
            <a:off x="1655130" y="529007"/>
            <a:ext cx="7190501" cy="618293"/>
          </a:xfrm>
        </p:spPr>
        <p:txBody>
          <a:bodyPr anchor="t">
            <a:noAutofit/>
          </a:bodyPr>
          <a:lstStyle>
            <a:lvl1pPr>
              <a:defRPr sz="3394" b="1" cap="none" baseline="0">
                <a:solidFill>
                  <a:srgbClr val="005D7E"/>
                </a:solidFill>
                <a:latin typeface="+mj-lt"/>
              </a:defRPr>
            </a:lvl1pPr>
          </a:lstStyle>
          <a:p>
            <a:r>
              <a:rPr lang="fr-FR" dirty="0"/>
              <a:t>Cliquez et modifiez le titre</a:t>
            </a:r>
            <a:endParaRPr lang="en-US" dirty="0"/>
          </a:p>
        </p:txBody>
      </p:sp>
      <p:sp>
        <p:nvSpPr>
          <p:cNvPr id="30" name="Rectangle 29"/>
          <p:cNvSpPr/>
          <p:nvPr userDrawn="1"/>
        </p:nvSpPr>
        <p:spPr>
          <a:xfrm>
            <a:off x="-553636" y="834686"/>
            <a:ext cx="81112" cy="81112"/>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pic>
        <p:nvPicPr>
          <p:cNvPr id="35" name="Image 34"/>
          <p:cNvPicPr>
            <a:picLocks noChangeAspect="1"/>
          </p:cNvPicPr>
          <p:nvPr userDrawn="1"/>
        </p:nvPicPr>
        <p:blipFill>
          <a:blip r:embed="rId2" cstate="screen">
            <a:duotone>
              <a:prstClr val="black"/>
              <a:schemeClr val="accent1">
                <a:tint val="45000"/>
                <a:satMod val="400000"/>
              </a:schemeClr>
            </a:duotone>
            <a:alphaModFix amt="35000"/>
            <a:extLst>
              <a:ext uri="{28A0092B-C50C-407E-A947-70E740481C1C}">
                <a14:useLocalDpi xmlns:a14="http://schemas.microsoft.com/office/drawing/2010/main"/>
              </a:ext>
            </a:extLst>
          </a:blip>
          <a:stretch>
            <a:fillRect/>
          </a:stretch>
        </p:blipFill>
        <p:spPr>
          <a:xfrm flipH="1">
            <a:off x="-1124676" y="-594174"/>
            <a:ext cx="2481949" cy="1492271"/>
          </a:xfrm>
          <a:prstGeom prst="rect">
            <a:avLst/>
          </a:prstGeom>
          <a:ln>
            <a:noFill/>
          </a:ln>
        </p:spPr>
      </p:pic>
      <p:sp>
        <p:nvSpPr>
          <p:cNvPr id="37" name="Arc 36"/>
          <p:cNvSpPr/>
          <p:nvPr userDrawn="1"/>
        </p:nvSpPr>
        <p:spPr>
          <a:xfrm rot="9980275" flipH="1">
            <a:off x="-1516319" y="-917245"/>
            <a:ext cx="3381334" cy="2029582"/>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3017" dirty="0"/>
          </a:p>
        </p:txBody>
      </p:sp>
      <p:sp>
        <p:nvSpPr>
          <p:cNvPr id="40" name="Arc 39"/>
          <p:cNvSpPr/>
          <p:nvPr userDrawn="1"/>
        </p:nvSpPr>
        <p:spPr>
          <a:xfrm rot="9980275" flipH="1">
            <a:off x="-1814733" y="-899824"/>
            <a:ext cx="3522008" cy="2185116"/>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3017" dirty="0"/>
          </a:p>
        </p:txBody>
      </p:sp>
      <p:grpSp>
        <p:nvGrpSpPr>
          <p:cNvPr id="41" name="Grouper 40"/>
          <p:cNvGrpSpPr/>
          <p:nvPr userDrawn="1"/>
        </p:nvGrpSpPr>
        <p:grpSpPr>
          <a:xfrm>
            <a:off x="-541841" y="-44421"/>
            <a:ext cx="2198336" cy="1093851"/>
            <a:chOff x="-197426" y="-15607"/>
            <a:chExt cx="1793469" cy="892397"/>
          </a:xfrm>
        </p:grpSpPr>
        <p:sp>
          <p:nvSpPr>
            <p:cNvPr id="44" name="Ellipse 43"/>
            <p:cNvSpPr/>
            <p:nvPr/>
          </p:nvSpPr>
          <p:spPr>
            <a:xfrm>
              <a:off x="159777" y="661223"/>
              <a:ext cx="77681" cy="776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45" name="Ellipse 44"/>
            <p:cNvSpPr/>
            <p:nvPr/>
          </p:nvSpPr>
          <p:spPr>
            <a:xfrm>
              <a:off x="645484" y="755151"/>
              <a:ext cx="89578" cy="89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54" name="Losange 53"/>
            <p:cNvSpPr/>
            <p:nvPr/>
          </p:nvSpPr>
          <p:spPr>
            <a:xfrm>
              <a:off x="-60445" y="-549"/>
              <a:ext cx="406962" cy="4069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55" name="Rectangle 54"/>
            <p:cNvSpPr/>
            <p:nvPr/>
          </p:nvSpPr>
          <p:spPr>
            <a:xfrm>
              <a:off x="1201480" y="681648"/>
              <a:ext cx="72105" cy="7210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56" name="Ellipse 55"/>
            <p:cNvSpPr/>
            <p:nvPr userDrawn="1"/>
          </p:nvSpPr>
          <p:spPr>
            <a:xfrm>
              <a:off x="318441" y="524855"/>
              <a:ext cx="279711" cy="279711"/>
            </a:xfrm>
            <a:prstGeom prst="ellipse">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57" name="Ellipse 56"/>
            <p:cNvSpPr/>
            <p:nvPr userDrawn="1"/>
          </p:nvSpPr>
          <p:spPr>
            <a:xfrm>
              <a:off x="763196" y="554831"/>
              <a:ext cx="149595" cy="149595"/>
            </a:xfrm>
            <a:prstGeom prst="ellipse">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58" name="Ellipse 57"/>
            <p:cNvSpPr/>
            <p:nvPr userDrawn="1"/>
          </p:nvSpPr>
          <p:spPr>
            <a:xfrm>
              <a:off x="249368" y="376105"/>
              <a:ext cx="101183" cy="1011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59" name="Ellipse 58"/>
            <p:cNvSpPr/>
            <p:nvPr userDrawn="1"/>
          </p:nvSpPr>
          <p:spPr>
            <a:xfrm>
              <a:off x="377950" y="-15607"/>
              <a:ext cx="80244" cy="80244"/>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60" name="Losange 59"/>
            <p:cNvSpPr/>
            <p:nvPr userDrawn="1"/>
          </p:nvSpPr>
          <p:spPr>
            <a:xfrm rot="20223526">
              <a:off x="550532" y="-6482"/>
              <a:ext cx="221789" cy="221789"/>
            </a:xfrm>
            <a:prstGeom prst="diamond">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61" name="Losange 60"/>
            <p:cNvSpPr/>
            <p:nvPr userDrawn="1"/>
          </p:nvSpPr>
          <p:spPr>
            <a:xfrm>
              <a:off x="998346" y="742673"/>
              <a:ext cx="106676" cy="10667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62" name="Rectangle 61"/>
            <p:cNvSpPr/>
            <p:nvPr userDrawn="1"/>
          </p:nvSpPr>
          <p:spPr>
            <a:xfrm>
              <a:off x="1362006" y="804685"/>
              <a:ext cx="72105" cy="72105"/>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63" name="Rectangle 62"/>
            <p:cNvSpPr/>
            <p:nvPr userDrawn="1"/>
          </p:nvSpPr>
          <p:spPr>
            <a:xfrm>
              <a:off x="489627" y="318305"/>
              <a:ext cx="112606" cy="112606"/>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64" name="Ellipse 63"/>
            <p:cNvSpPr/>
            <p:nvPr userDrawn="1"/>
          </p:nvSpPr>
          <p:spPr>
            <a:xfrm>
              <a:off x="872220" y="296800"/>
              <a:ext cx="89578" cy="89578"/>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65" name="Losange 64"/>
            <p:cNvSpPr/>
            <p:nvPr userDrawn="1"/>
          </p:nvSpPr>
          <p:spPr>
            <a:xfrm>
              <a:off x="1503797" y="732936"/>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66" name="Losange 65"/>
            <p:cNvSpPr/>
            <p:nvPr userDrawn="1"/>
          </p:nvSpPr>
          <p:spPr>
            <a:xfrm>
              <a:off x="688218" y="410210"/>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67" name="Losange 66"/>
            <p:cNvSpPr/>
            <p:nvPr userDrawn="1"/>
          </p:nvSpPr>
          <p:spPr>
            <a:xfrm>
              <a:off x="-197426" y="498289"/>
              <a:ext cx="262677" cy="262677"/>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grpSp>
      <p:sp>
        <p:nvSpPr>
          <p:cNvPr id="7" name="Espace réservé du texte 6"/>
          <p:cNvSpPr>
            <a:spLocks noGrp="1"/>
          </p:cNvSpPr>
          <p:nvPr>
            <p:ph type="body" sz="quarter" idx="13"/>
          </p:nvPr>
        </p:nvSpPr>
        <p:spPr>
          <a:xfrm>
            <a:off x="923872" y="1670320"/>
            <a:ext cx="8863308" cy="4595252"/>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pied de page 7"/>
          <p:cNvSpPr>
            <a:spLocks noGrp="1"/>
          </p:cNvSpPr>
          <p:nvPr>
            <p:ph type="ftr" sz="quarter" idx="15"/>
          </p:nvPr>
        </p:nvSpPr>
        <p:spPr/>
        <p:txBody>
          <a:bodyPr/>
          <a:lstStyle/>
          <a:p>
            <a:r>
              <a:rPr lang="fr-FR"/>
              <a:t>QGIS, les enjeux d’une alternative - Rencontres des Utilisateurs Francophones de QGIS - 15 décembre 2018</a:t>
            </a:r>
            <a:endParaRPr lang="fr-FR" dirty="0"/>
          </a:p>
        </p:txBody>
      </p:sp>
      <p:sp>
        <p:nvSpPr>
          <p:cNvPr id="10" name="Espace réservé du numéro de diapositive 9"/>
          <p:cNvSpPr>
            <a:spLocks noGrp="1"/>
          </p:cNvSpPr>
          <p:nvPr>
            <p:ph type="sldNum" sz="quarter" idx="16"/>
          </p:nvPr>
        </p:nvSpPr>
        <p:spPr/>
        <p:txBody>
          <a:bodyPr/>
          <a:lstStyle/>
          <a:p>
            <a:fld id="{E25A763E-C07B-C147-8928-8BE5C6B8A452}" type="slidenum">
              <a:rPr lang="fr-FR" smtClean="0"/>
              <a:pPr/>
              <a:t>‹N°›</a:t>
            </a:fld>
            <a:endParaRPr lang="fr-FR" dirty="0"/>
          </a:p>
        </p:txBody>
      </p:sp>
    </p:spTree>
    <p:extLst>
      <p:ext uri="{BB962C8B-B14F-4D97-AF65-F5344CB8AC3E}">
        <p14:creationId xmlns:p14="http://schemas.microsoft.com/office/powerpoint/2010/main" val="1956934180"/>
      </p:ext>
    </p:extLst>
  </p:cSld>
  <p:clrMapOvr>
    <a:masterClrMapping/>
  </p:clrMapOvr>
  <p:extLst mod="1">
    <p:ext uri="{DCECCB84-F9BA-43D5-87BE-67443E8EF086}">
      <p15:sldGuideLst xmlns:p15="http://schemas.microsoft.com/office/powerpoint/2012/main">
        <p15:guide id="1" pos="336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re sans contenu">
    <p:spTree>
      <p:nvGrpSpPr>
        <p:cNvPr id="1" name=""/>
        <p:cNvGrpSpPr/>
        <p:nvPr/>
      </p:nvGrpSpPr>
      <p:grpSpPr>
        <a:xfrm>
          <a:off x="0" y="0"/>
          <a:ext cx="0" cy="0"/>
          <a:chOff x="0" y="0"/>
          <a:chExt cx="0" cy="0"/>
        </a:xfrm>
      </p:grpSpPr>
      <p:sp>
        <p:nvSpPr>
          <p:cNvPr id="2" name="Title 1"/>
          <p:cNvSpPr>
            <a:spLocks noGrp="1"/>
          </p:cNvSpPr>
          <p:nvPr>
            <p:ph type="title"/>
          </p:nvPr>
        </p:nvSpPr>
        <p:spPr>
          <a:xfrm>
            <a:off x="1655130" y="529007"/>
            <a:ext cx="7190501" cy="618293"/>
          </a:xfrm>
        </p:spPr>
        <p:txBody>
          <a:bodyPr anchor="t">
            <a:noAutofit/>
          </a:bodyPr>
          <a:lstStyle>
            <a:lvl1pPr>
              <a:defRPr sz="3394" b="1" cap="none" baseline="0">
                <a:solidFill>
                  <a:srgbClr val="005D7E"/>
                </a:solidFill>
                <a:latin typeface="+mj-lt"/>
              </a:defRPr>
            </a:lvl1pPr>
          </a:lstStyle>
          <a:p>
            <a:r>
              <a:rPr lang="fr-FR" dirty="0"/>
              <a:t>Cliquez et modifiez le titre</a:t>
            </a:r>
            <a:endParaRPr lang="en-US" dirty="0"/>
          </a:p>
        </p:txBody>
      </p:sp>
      <p:sp>
        <p:nvSpPr>
          <p:cNvPr id="30" name="Rectangle 29"/>
          <p:cNvSpPr/>
          <p:nvPr userDrawn="1"/>
        </p:nvSpPr>
        <p:spPr>
          <a:xfrm>
            <a:off x="-553636" y="834686"/>
            <a:ext cx="81112" cy="81112"/>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pic>
        <p:nvPicPr>
          <p:cNvPr id="35" name="Image 34"/>
          <p:cNvPicPr>
            <a:picLocks noChangeAspect="1"/>
          </p:cNvPicPr>
          <p:nvPr userDrawn="1"/>
        </p:nvPicPr>
        <p:blipFill>
          <a:blip r:embed="rId2" cstate="screen">
            <a:duotone>
              <a:prstClr val="black"/>
              <a:schemeClr val="accent1">
                <a:tint val="45000"/>
                <a:satMod val="400000"/>
              </a:schemeClr>
            </a:duotone>
            <a:alphaModFix amt="35000"/>
            <a:extLst>
              <a:ext uri="{28A0092B-C50C-407E-A947-70E740481C1C}">
                <a14:useLocalDpi xmlns:a14="http://schemas.microsoft.com/office/drawing/2010/main"/>
              </a:ext>
            </a:extLst>
          </a:blip>
          <a:stretch>
            <a:fillRect/>
          </a:stretch>
        </p:blipFill>
        <p:spPr>
          <a:xfrm flipH="1">
            <a:off x="-1124676" y="-594174"/>
            <a:ext cx="2481949" cy="1492271"/>
          </a:xfrm>
          <a:prstGeom prst="rect">
            <a:avLst/>
          </a:prstGeom>
          <a:ln>
            <a:noFill/>
          </a:ln>
        </p:spPr>
      </p:pic>
      <p:sp>
        <p:nvSpPr>
          <p:cNvPr id="37" name="Arc 36"/>
          <p:cNvSpPr/>
          <p:nvPr userDrawn="1"/>
        </p:nvSpPr>
        <p:spPr>
          <a:xfrm rot="9980275" flipH="1">
            <a:off x="-1516319" y="-917245"/>
            <a:ext cx="3381334" cy="2029582"/>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3017" dirty="0"/>
          </a:p>
        </p:txBody>
      </p:sp>
      <p:sp>
        <p:nvSpPr>
          <p:cNvPr id="40" name="Arc 39"/>
          <p:cNvSpPr/>
          <p:nvPr userDrawn="1"/>
        </p:nvSpPr>
        <p:spPr>
          <a:xfrm rot="9980275" flipH="1">
            <a:off x="-1814733" y="-899824"/>
            <a:ext cx="3522008" cy="2185116"/>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3017" dirty="0"/>
          </a:p>
        </p:txBody>
      </p:sp>
      <p:grpSp>
        <p:nvGrpSpPr>
          <p:cNvPr id="41" name="Grouper 40"/>
          <p:cNvGrpSpPr/>
          <p:nvPr userDrawn="1"/>
        </p:nvGrpSpPr>
        <p:grpSpPr>
          <a:xfrm>
            <a:off x="-541841" y="-44421"/>
            <a:ext cx="2198336" cy="1093851"/>
            <a:chOff x="-197426" y="-15607"/>
            <a:chExt cx="1793469" cy="892397"/>
          </a:xfrm>
        </p:grpSpPr>
        <p:sp>
          <p:nvSpPr>
            <p:cNvPr id="44" name="Ellipse 43"/>
            <p:cNvSpPr/>
            <p:nvPr/>
          </p:nvSpPr>
          <p:spPr>
            <a:xfrm>
              <a:off x="159777" y="661223"/>
              <a:ext cx="77681" cy="776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45" name="Ellipse 44"/>
            <p:cNvSpPr/>
            <p:nvPr/>
          </p:nvSpPr>
          <p:spPr>
            <a:xfrm>
              <a:off x="645484" y="755151"/>
              <a:ext cx="89578" cy="89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54" name="Losange 53"/>
            <p:cNvSpPr/>
            <p:nvPr/>
          </p:nvSpPr>
          <p:spPr>
            <a:xfrm>
              <a:off x="-60445" y="-549"/>
              <a:ext cx="406962" cy="4069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55" name="Rectangle 54"/>
            <p:cNvSpPr/>
            <p:nvPr/>
          </p:nvSpPr>
          <p:spPr>
            <a:xfrm>
              <a:off x="1201480" y="681648"/>
              <a:ext cx="72105" cy="7210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56" name="Ellipse 55"/>
            <p:cNvSpPr/>
            <p:nvPr userDrawn="1"/>
          </p:nvSpPr>
          <p:spPr>
            <a:xfrm>
              <a:off x="318441" y="524855"/>
              <a:ext cx="279711" cy="279711"/>
            </a:xfrm>
            <a:prstGeom prst="ellipse">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57" name="Ellipse 56"/>
            <p:cNvSpPr/>
            <p:nvPr userDrawn="1"/>
          </p:nvSpPr>
          <p:spPr>
            <a:xfrm>
              <a:off x="763196" y="554831"/>
              <a:ext cx="149595" cy="149595"/>
            </a:xfrm>
            <a:prstGeom prst="ellipse">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58" name="Ellipse 57"/>
            <p:cNvSpPr/>
            <p:nvPr userDrawn="1"/>
          </p:nvSpPr>
          <p:spPr>
            <a:xfrm>
              <a:off x="249368" y="376105"/>
              <a:ext cx="101183" cy="1011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59" name="Ellipse 58"/>
            <p:cNvSpPr/>
            <p:nvPr userDrawn="1"/>
          </p:nvSpPr>
          <p:spPr>
            <a:xfrm>
              <a:off x="377950" y="-15607"/>
              <a:ext cx="80244" cy="80244"/>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60" name="Losange 59"/>
            <p:cNvSpPr/>
            <p:nvPr userDrawn="1"/>
          </p:nvSpPr>
          <p:spPr>
            <a:xfrm rot="20223526">
              <a:off x="550532" y="-6482"/>
              <a:ext cx="221789" cy="221789"/>
            </a:xfrm>
            <a:prstGeom prst="diamond">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61" name="Losange 60"/>
            <p:cNvSpPr/>
            <p:nvPr userDrawn="1"/>
          </p:nvSpPr>
          <p:spPr>
            <a:xfrm>
              <a:off x="998346" y="742673"/>
              <a:ext cx="106676" cy="10667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62" name="Rectangle 61"/>
            <p:cNvSpPr/>
            <p:nvPr userDrawn="1"/>
          </p:nvSpPr>
          <p:spPr>
            <a:xfrm>
              <a:off x="1362006" y="804685"/>
              <a:ext cx="72105" cy="72105"/>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63" name="Rectangle 62"/>
            <p:cNvSpPr/>
            <p:nvPr userDrawn="1"/>
          </p:nvSpPr>
          <p:spPr>
            <a:xfrm>
              <a:off x="489627" y="318305"/>
              <a:ext cx="112606" cy="112606"/>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64" name="Ellipse 63"/>
            <p:cNvSpPr/>
            <p:nvPr userDrawn="1"/>
          </p:nvSpPr>
          <p:spPr>
            <a:xfrm>
              <a:off x="872220" y="296800"/>
              <a:ext cx="89578" cy="89578"/>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65" name="Losange 64"/>
            <p:cNvSpPr/>
            <p:nvPr userDrawn="1"/>
          </p:nvSpPr>
          <p:spPr>
            <a:xfrm>
              <a:off x="1503797" y="732936"/>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66" name="Losange 65"/>
            <p:cNvSpPr/>
            <p:nvPr userDrawn="1"/>
          </p:nvSpPr>
          <p:spPr>
            <a:xfrm>
              <a:off x="688218" y="410210"/>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67" name="Losange 66"/>
            <p:cNvSpPr/>
            <p:nvPr userDrawn="1"/>
          </p:nvSpPr>
          <p:spPr>
            <a:xfrm>
              <a:off x="-197426" y="498289"/>
              <a:ext cx="262677" cy="262677"/>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grpSp>
      <p:sp>
        <p:nvSpPr>
          <p:cNvPr id="7" name="Espace réservé du pied de page 6"/>
          <p:cNvSpPr>
            <a:spLocks noGrp="1"/>
          </p:cNvSpPr>
          <p:nvPr>
            <p:ph type="ftr" sz="quarter" idx="11"/>
          </p:nvPr>
        </p:nvSpPr>
        <p:spPr/>
        <p:txBody>
          <a:bodyPr/>
          <a:lstStyle/>
          <a:p>
            <a:r>
              <a:rPr lang="fr-FR"/>
              <a:t>QGIS, les enjeux d’une alternative - Rencontres des Utilisateurs Francophones de QGIS - 15 décembre 2018</a:t>
            </a:r>
            <a:endParaRPr lang="fr-FR" dirty="0"/>
          </a:p>
        </p:txBody>
      </p:sp>
      <p:sp>
        <p:nvSpPr>
          <p:cNvPr id="8" name="Espace réservé du numéro de diapositive 7"/>
          <p:cNvSpPr>
            <a:spLocks noGrp="1"/>
          </p:cNvSpPr>
          <p:nvPr>
            <p:ph type="sldNum" sz="quarter" idx="12"/>
          </p:nvPr>
        </p:nvSpPr>
        <p:spPr/>
        <p:txBody>
          <a:bodyPr/>
          <a:lstStyle/>
          <a:p>
            <a:fld id="{E25A763E-C07B-C147-8928-8BE5C6B8A452}" type="slidenum">
              <a:rPr lang="fr-FR" smtClean="0"/>
              <a:pPr/>
              <a:t>‹N°›</a:t>
            </a:fld>
            <a:endParaRPr lang="fr-FR" dirty="0"/>
          </a:p>
        </p:txBody>
      </p:sp>
    </p:spTree>
    <p:extLst>
      <p:ext uri="{BB962C8B-B14F-4D97-AF65-F5344CB8AC3E}">
        <p14:creationId xmlns:p14="http://schemas.microsoft.com/office/powerpoint/2010/main" val="2454976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re et image">
    <p:spTree>
      <p:nvGrpSpPr>
        <p:cNvPr id="1" name=""/>
        <p:cNvGrpSpPr/>
        <p:nvPr/>
      </p:nvGrpSpPr>
      <p:grpSpPr>
        <a:xfrm>
          <a:off x="0" y="0"/>
          <a:ext cx="0" cy="0"/>
          <a:chOff x="0" y="0"/>
          <a:chExt cx="0" cy="0"/>
        </a:xfrm>
      </p:grpSpPr>
      <p:sp>
        <p:nvSpPr>
          <p:cNvPr id="2" name="Title 1"/>
          <p:cNvSpPr>
            <a:spLocks noGrp="1"/>
          </p:cNvSpPr>
          <p:nvPr>
            <p:ph type="title"/>
          </p:nvPr>
        </p:nvSpPr>
        <p:spPr>
          <a:xfrm>
            <a:off x="1655130" y="517221"/>
            <a:ext cx="7190501" cy="618293"/>
          </a:xfrm>
        </p:spPr>
        <p:txBody>
          <a:bodyPr anchor="t">
            <a:noAutofit/>
          </a:bodyPr>
          <a:lstStyle>
            <a:lvl1pPr>
              <a:defRPr sz="3394" b="1" cap="none" baseline="0">
                <a:solidFill>
                  <a:srgbClr val="005D7E"/>
                </a:solidFill>
                <a:latin typeface="+mj-lt"/>
              </a:defRPr>
            </a:lvl1pPr>
          </a:lstStyle>
          <a:p>
            <a:r>
              <a:rPr lang="fr-FR" dirty="0"/>
              <a:t>Cliquez et modifiez le titre</a:t>
            </a:r>
            <a:endParaRPr lang="en-US" dirty="0"/>
          </a:p>
        </p:txBody>
      </p:sp>
      <p:sp>
        <p:nvSpPr>
          <p:cNvPr id="7" name="Espace réservé pour une image  6"/>
          <p:cNvSpPr>
            <a:spLocks noGrp="1"/>
          </p:cNvSpPr>
          <p:nvPr>
            <p:ph type="pic" sz="quarter" idx="13"/>
          </p:nvPr>
        </p:nvSpPr>
        <p:spPr>
          <a:xfrm>
            <a:off x="3719513" y="2154238"/>
            <a:ext cx="3251200" cy="3251200"/>
          </a:xfrm>
          <a:prstGeom prst="ellipse">
            <a:avLst/>
          </a:prstGeom>
          <a:noFill/>
        </p:spPr>
        <p:txBody>
          <a:bodyPr/>
          <a:lstStyle/>
          <a:p>
            <a:endParaRPr lang="fr-FR" dirty="0"/>
          </a:p>
        </p:txBody>
      </p:sp>
      <p:sp>
        <p:nvSpPr>
          <p:cNvPr id="66" name="Rectangle 65"/>
          <p:cNvSpPr/>
          <p:nvPr userDrawn="1"/>
        </p:nvSpPr>
        <p:spPr>
          <a:xfrm>
            <a:off x="-553636" y="834686"/>
            <a:ext cx="81112" cy="81112"/>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pic>
        <p:nvPicPr>
          <p:cNvPr id="67" name="Image 66"/>
          <p:cNvPicPr>
            <a:picLocks noChangeAspect="1"/>
          </p:cNvPicPr>
          <p:nvPr userDrawn="1"/>
        </p:nvPicPr>
        <p:blipFill>
          <a:blip r:embed="rId2" cstate="screen">
            <a:duotone>
              <a:prstClr val="black"/>
              <a:schemeClr val="accent1">
                <a:tint val="45000"/>
                <a:satMod val="400000"/>
              </a:schemeClr>
            </a:duotone>
            <a:alphaModFix amt="35000"/>
            <a:extLst>
              <a:ext uri="{28A0092B-C50C-407E-A947-70E740481C1C}">
                <a14:useLocalDpi xmlns:a14="http://schemas.microsoft.com/office/drawing/2010/main"/>
              </a:ext>
            </a:extLst>
          </a:blip>
          <a:stretch>
            <a:fillRect/>
          </a:stretch>
        </p:blipFill>
        <p:spPr>
          <a:xfrm flipH="1">
            <a:off x="-1124676" y="-594174"/>
            <a:ext cx="2481949" cy="1492271"/>
          </a:xfrm>
          <a:prstGeom prst="rect">
            <a:avLst/>
          </a:prstGeom>
          <a:ln>
            <a:noFill/>
          </a:ln>
        </p:spPr>
      </p:pic>
      <p:sp>
        <p:nvSpPr>
          <p:cNvPr id="68" name="Arc 67"/>
          <p:cNvSpPr/>
          <p:nvPr userDrawn="1"/>
        </p:nvSpPr>
        <p:spPr>
          <a:xfrm rot="9980275" flipH="1">
            <a:off x="-1516319" y="-917245"/>
            <a:ext cx="3381334" cy="2029582"/>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3017" dirty="0"/>
          </a:p>
        </p:txBody>
      </p:sp>
      <p:sp>
        <p:nvSpPr>
          <p:cNvPr id="69" name="Arc 68"/>
          <p:cNvSpPr/>
          <p:nvPr userDrawn="1"/>
        </p:nvSpPr>
        <p:spPr>
          <a:xfrm rot="9980275" flipH="1">
            <a:off x="-1814733" y="-899824"/>
            <a:ext cx="3522008" cy="2185116"/>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3017" dirty="0"/>
          </a:p>
        </p:txBody>
      </p:sp>
      <p:grpSp>
        <p:nvGrpSpPr>
          <p:cNvPr id="70" name="Grouper 69"/>
          <p:cNvGrpSpPr/>
          <p:nvPr userDrawn="1"/>
        </p:nvGrpSpPr>
        <p:grpSpPr>
          <a:xfrm>
            <a:off x="-541841" y="-44421"/>
            <a:ext cx="2198336" cy="1093851"/>
            <a:chOff x="-197426" y="-15607"/>
            <a:chExt cx="1793469" cy="892397"/>
          </a:xfrm>
        </p:grpSpPr>
        <p:sp>
          <p:nvSpPr>
            <p:cNvPr id="71" name="Ellipse 70"/>
            <p:cNvSpPr/>
            <p:nvPr/>
          </p:nvSpPr>
          <p:spPr>
            <a:xfrm>
              <a:off x="159777" y="661223"/>
              <a:ext cx="77681" cy="776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72" name="Ellipse 71"/>
            <p:cNvSpPr/>
            <p:nvPr/>
          </p:nvSpPr>
          <p:spPr>
            <a:xfrm>
              <a:off x="645484" y="755151"/>
              <a:ext cx="89578" cy="89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73" name="Losange 72"/>
            <p:cNvSpPr/>
            <p:nvPr/>
          </p:nvSpPr>
          <p:spPr>
            <a:xfrm>
              <a:off x="-60445" y="-549"/>
              <a:ext cx="406962" cy="4069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74" name="Rectangle 73"/>
            <p:cNvSpPr/>
            <p:nvPr/>
          </p:nvSpPr>
          <p:spPr>
            <a:xfrm>
              <a:off x="1201480" y="681648"/>
              <a:ext cx="72105" cy="7210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75" name="Ellipse 74"/>
            <p:cNvSpPr/>
            <p:nvPr userDrawn="1"/>
          </p:nvSpPr>
          <p:spPr>
            <a:xfrm>
              <a:off x="318441" y="524855"/>
              <a:ext cx="279711" cy="279711"/>
            </a:xfrm>
            <a:prstGeom prst="ellipse">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76" name="Ellipse 75"/>
            <p:cNvSpPr/>
            <p:nvPr userDrawn="1"/>
          </p:nvSpPr>
          <p:spPr>
            <a:xfrm>
              <a:off x="763196" y="554831"/>
              <a:ext cx="149595" cy="149595"/>
            </a:xfrm>
            <a:prstGeom prst="ellipse">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77" name="Ellipse 76"/>
            <p:cNvSpPr/>
            <p:nvPr userDrawn="1"/>
          </p:nvSpPr>
          <p:spPr>
            <a:xfrm>
              <a:off x="249368" y="376105"/>
              <a:ext cx="101183" cy="1011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78" name="Ellipse 77"/>
            <p:cNvSpPr/>
            <p:nvPr userDrawn="1"/>
          </p:nvSpPr>
          <p:spPr>
            <a:xfrm>
              <a:off x="377950" y="-15607"/>
              <a:ext cx="80244" cy="80244"/>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79" name="Losange 78"/>
            <p:cNvSpPr/>
            <p:nvPr userDrawn="1"/>
          </p:nvSpPr>
          <p:spPr>
            <a:xfrm rot="20223526">
              <a:off x="550532" y="-6482"/>
              <a:ext cx="221789" cy="221789"/>
            </a:xfrm>
            <a:prstGeom prst="diamond">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80" name="Losange 79"/>
            <p:cNvSpPr/>
            <p:nvPr userDrawn="1"/>
          </p:nvSpPr>
          <p:spPr>
            <a:xfrm>
              <a:off x="998346" y="742673"/>
              <a:ext cx="106676" cy="10667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81" name="Rectangle 80"/>
            <p:cNvSpPr/>
            <p:nvPr userDrawn="1"/>
          </p:nvSpPr>
          <p:spPr>
            <a:xfrm>
              <a:off x="1362006" y="804685"/>
              <a:ext cx="72105" cy="72105"/>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82" name="Rectangle 81"/>
            <p:cNvSpPr/>
            <p:nvPr userDrawn="1"/>
          </p:nvSpPr>
          <p:spPr>
            <a:xfrm>
              <a:off x="489627" y="318305"/>
              <a:ext cx="112606" cy="112606"/>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83" name="Ellipse 82"/>
            <p:cNvSpPr/>
            <p:nvPr userDrawn="1"/>
          </p:nvSpPr>
          <p:spPr>
            <a:xfrm>
              <a:off x="872220" y="296800"/>
              <a:ext cx="89578" cy="89578"/>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84" name="Losange 83"/>
            <p:cNvSpPr/>
            <p:nvPr userDrawn="1"/>
          </p:nvSpPr>
          <p:spPr>
            <a:xfrm>
              <a:off x="1503797" y="732936"/>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85" name="Losange 84"/>
            <p:cNvSpPr/>
            <p:nvPr userDrawn="1"/>
          </p:nvSpPr>
          <p:spPr>
            <a:xfrm>
              <a:off x="688218" y="410210"/>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86" name="Losange 85"/>
            <p:cNvSpPr/>
            <p:nvPr userDrawn="1"/>
          </p:nvSpPr>
          <p:spPr>
            <a:xfrm>
              <a:off x="-197426" y="498289"/>
              <a:ext cx="262677" cy="262677"/>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grpSp>
      <p:sp>
        <p:nvSpPr>
          <p:cNvPr id="8" name="Espace réservé du pied de page 7"/>
          <p:cNvSpPr>
            <a:spLocks noGrp="1"/>
          </p:cNvSpPr>
          <p:nvPr>
            <p:ph type="ftr" sz="quarter" idx="15"/>
          </p:nvPr>
        </p:nvSpPr>
        <p:spPr/>
        <p:txBody>
          <a:bodyPr/>
          <a:lstStyle/>
          <a:p>
            <a:r>
              <a:rPr lang="fr-FR"/>
              <a:t>QGIS, les enjeux d’une alternative - Rencontres des Utilisateurs Francophones de QGIS - 15 décembre 2018</a:t>
            </a:r>
            <a:endParaRPr lang="fr-FR" dirty="0"/>
          </a:p>
        </p:txBody>
      </p:sp>
      <p:sp>
        <p:nvSpPr>
          <p:cNvPr id="10" name="Espace réservé du numéro de diapositive 9"/>
          <p:cNvSpPr>
            <a:spLocks noGrp="1"/>
          </p:cNvSpPr>
          <p:nvPr>
            <p:ph type="sldNum" sz="quarter" idx="16"/>
          </p:nvPr>
        </p:nvSpPr>
        <p:spPr/>
        <p:txBody>
          <a:bodyPr/>
          <a:lstStyle/>
          <a:p>
            <a:fld id="{E25A763E-C07B-C147-8928-8BE5C6B8A452}" type="slidenum">
              <a:rPr lang="fr-FR" smtClean="0"/>
              <a:pPr/>
              <a:t>‹N°›</a:t>
            </a:fld>
            <a:endParaRPr lang="fr-FR" dirty="0"/>
          </a:p>
        </p:txBody>
      </p:sp>
    </p:spTree>
    <p:extLst>
      <p:ext uri="{BB962C8B-B14F-4D97-AF65-F5344CB8AC3E}">
        <p14:creationId xmlns:p14="http://schemas.microsoft.com/office/powerpoint/2010/main" val="708868315"/>
      </p:ext>
    </p:extLst>
  </p:cSld>
  <p:clrMapOvr>
    <a:masterClrMapping/>
  </p:clrMapOvr>
  <p:extLst mod="1">
    <p:ext uri="{DCECCB84-F9BA-43D5-87BE-67443E8EF086}">
      <p15:sldGuideLst xmlns:p15="http://schemas.microsoft.com/office/powerpoint/2012/main">
        <p15:guide id="1" pos="3367">
          <p15:clr>
            <a:srgbClr val="FBAE40"/>
          </p15:clr>
        </p15:guide>
        <p15:guide id="2" orient="horz" pos="2381">
          <p15:clr>
            <a:srgbClr val="FBAE40"/>
          </p15:clr>
        </p15:guide>
        <p15:guide id="4" orient="horz" pos="58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Slide Fiche">
    <p:spTree>
      <p:nvGrpSpPr>
        <p:cNvPr id="1" name=""/>
        <p:cNvGrpSpPr/>
        <p:nvPr/>
      </p:nvGrpSpPr>
      <p:grpSpPr>
        <a:xfrm>
          <a:off x="0" y="0"/>
          <a:ext cx="0" cy="0"/>
          <a:chOff x="0" y="0"/>
          <a:chExt cx="0" cy="0"/>
        </a:xfrm>
      </p:grpSpPr>
      <p:grpSp>
        <p:nvGrpSpPr>
          <p:cNvPr id="24" name="Groupe 23"/>
          <p:cNvGrpSpPr/>
          <p:nvPr userDrawn="1"/>
        </p:nvGrpSpPr>
        <p:grpSpPr>
          <a:xfrm>
            <a:off x="5026416" y="1383275"/>
            <a:ext cx="1009102" cy="916563"/>
            <a:chOff x="5629730" y="1659098"/>
            <a:chExt cx="934195" cy="848525"/>
          </a:xfrm>
        </p:grpSpPr>
        <p:grpSp>
          <p:nvGrpSpPr>
            <p:cNvPr id="23" name="Groupe 22"/>
            <p:cNvGrpSpPr/>
            <p:nvPr userDrawn="1"/>
          </p:nvGrpSpPr>
          <p:grpSpPr>
            <a:xfrm>
              <a:off x="5943150" y="1659098"/>
              <a:ext cx="620775" cy="848525"/>
              <a:chOff x="5943150" y="1659098"/>
              <a:chExt cx="620775" cy="848525"/>
            </a:xfrm>
          </p:grpSpPr>
          <p:sp>
            <p:nvSpPr>
              <p:cNvPr id="50" name="Freeform 25"/>
              <p:cNvSpPr>
                <a:spLocks noEditPoints="1"/>
              </p:cNvSpPr>
              <p:nvPr userDrawn="1"/>
            </p:nvSpPr>
            <p:spPr bwMode="auto">
              <a:xfrm>
                <a:off x="5943150" y="1728776"/>
                <a:ext cx="556410" cy="559888"/>
              </a:xfrm>
              <a:custGeom>
                <a:avLst/>
                <a:gdLst>
                  <a:gd name="T0" fmla="*/ 70 w 320"/>
                  <a:gd name="T1" fmla="*/ 28 h 322"/>
                  <a:gd name="T2" fmla="*/ 2 w 320"/>
                  <a:gd name="T3" fmla="*/ 128 h 322"/>
                  <a:gd name="T4" fmla="*/ 18 w 320"/>
                  <a:gd name="T5" fmla="*/ 238 h 322"/>
                  <a:gd name="T6" fmla="*/ 112 w 320"/>
                  <a:gd name="T7" fmla="*/ 314 h 322"/>
                  <a:gd name="T8" fmla="*/ 222 w 320"/>
                  <a:gd name="T9" fmla="*/ 310 h 322"/>
                  <a:gd name="T10" fmla="*/ 308 w 320"/>
                  <a:gd name="T11" fmla="*/ 224 h 322"/>
                  <a:gd name="T12" fmla="*/ 312 w 320"/>
                  <a:gd name="T13" fmla="*/ 114 h 322"/>
                  <a:gd name="T14" fmla="*/ 236 w 320"/>
                  <a:gd name="T15" fmla="*/ 20 h 322"/>
                  <a:gd name="T16" fmla="*/ 92 w 320"/>
                  <a:gd name="T17" fmla="*/ 274 h 322"/>
                  <a:gd name="T18" fmla="*/ 64 w 320"/>
                  <a:gd name="T19" fmla="*/ 262 h 322"/>
                  <a:gd name="T20" fmla="*/ 64 w 320"/>
                  <a:gd name="T21" fmla="*/ 246 h 322"/>
                  <a:gd name="T22" fmla="*/ 62 w 320"/>
                  <a:gd name="T23" fmla="*/ 220 h 322"/>
                  <a:gd name="T24" fmla="*/ 68 w 320"/>
                  <a:gd name="T25" fmla="*/ 200 h 322"/>
                  <a:gd name="T26" fmla="*/ 90 w 320"/>
                  <a:gd name="T27" fmla="*/ 212 h 322"/>
                  <a:gd name="T28" fmla="*/ 96 w 320"/>
                  <a:gd name="T29" fmla="*/ 272 h 322"/>
                  <a:gd name="T30" fmla="*/ 128 w 320"/>
                  <a:gd name="T31" fmla="*/ 108 h 322"/>
                  <a:gd name="T32" fmla="*/ 108 w 320"/>
                  <a:gd name="T33" fmla="*/ 134 h 322"/>
                  <a:gd name="T34" fmla="*/ 84 w 320"/>
                  <a:gd name="T35" fmla="*/ 122 h 322"/>
                  <a:gd name="T36" fmla="*/ 88 w 320"/>
                  <a:gd name="T37" fmla="*/ 154 h 322"/>
                  <a:gd name="T38" fmla="*/ 80 w 320"/>
                  <a:gd name="T39" fmla="*/ 160 h 322"/>
                  <a:gd name="T40" fmla="*/ 74 w 320"/>
                  <a:gd name="T41" fmla="*/ 160 h 322"/>
                  <a:gd name="T42" fmla="*/ 68 w 320"/>
                  <a:gd name="T43" fmla="*/ 178 h 322"/>
                  <a:gd name="T44" fmla="*/ 54 w 320"/>
                  <a:gd name="T45" fmla="*/ 166 h 322"/>
                  <a:gd name="T46" fmla="*/ 48 w 320"/>
                  <a:gd name="T47" fmla="*/ 146 h 322"/>
                  <a:gd name="T48" fmla="*/ 50 w 320"/>
                  <a:gd name="T49" fmla="*/ 138 h 322"/>
                  <a:gd name="T50" fmla="*/ 50 w 320"/>
                  <a:gd name="T51" fmla="*/ 128 h 322"/>
                  <a:gd name="T52" fmla="*/ 44 w 320"/>
                  <a:gd name="T53" fmla="*/ 114 h 322"/>
                  <a:gd name="T54" fmla="*/ 58 w 320"/>
                  <a:gd name="T55" fmla="*/ 58 h 322"/>
                  <a:gd name="T56" fmla="*/ 86 w 320"/>
                  <a:gd name="T57" fmla="*/ 36 h 322"/>
                  <a:gd name="T58" fmla="*/ 106 w 320"/>
                  <a:gd name="T59" fmla="*/ 36 h 322"/>
                  <a:gd name="T60" fmla="*/ 122 w 320"/>
                  <a:gd name="T61" fmla="*/ 40 h 322"/>
                  <a:gd name="T62" fmla="*/ 140 w 320"/>
                  <a:gd name="T63" fmla="*/ 24 h 322"/>
                  <a:gd name="T64" fmla="*/ 168 w 320"/>
                  <a:gd name="T65" fmla="*/ 24 h 322"/>
                  <a:gd name="T66" fmla="*/ 134 w 320"/>
                  <a:gd name="T67" fmla="*/ 46 h 322"/>
                  <a:gd name="T68" fmla="*/ 116 w 320"/>
                  <a:gd name="T69" fmla="*/ 54 h 322"/>
                  <a:gd name="T70" fmla="*/ 138 w 320"/>
                  <a:gd name="T71" fmla="*/ 58 h 322"/>
                  <a:gd name="T72" fmla="*/ 172 w 320"/>
                  <a:gd name="T73" fmla="*/ 42 h 322"/>
                  <a:gd name="T74" fmla="*/ 184 w 320"/>
                  <a:gd name="T75" fmla="*/ 54 h 322"/>
                  <a:gd name="T76" fmla="*/ 168 w 320"/>
                  <a:gd name="T77" fmla="*/ 76 h 322"/>
                  <a:gd name="T78" fmla="*/ 148 w 320"/>
                  <a:gd name="T79" fmla="*/ 86 h 322"/>
                  <a:gd name="T80" fmla="*/ 262 w 320"/>
                  <a:gd name="T81" fmla="*/ 222 h 322"/>
                  <a:gd name="T82" fmla="*/ 240 w 320"/>
                  <a:gd name="T83" fmla="*/ 242 h 322"/>
                  <a:gd name="T84" fmla="*/ 216 w 320"/>
                  <a:gd name="T85" fmla="*/ 254 h 322"/>
                  <a:gd name="T86" fmla="*/ 206 w 320"/>
                  <a:gd name="T87" fmla="*/ 272 h 322"/>
                  <a:gd name="T88" fmla="*/ 190 w 320"/>
                  <a:gd name="T89" fmla="*/ 254 h 322"/>
                  <a:gd name="T90" fmla="*/ 178 w 320"/>
                  <a:gd name="T91" fmla="*/ 210 h 322"/>
                  <a:gd name="T92" fmla="*/ 156 w 320"/>
                  <a:gd name="T93" fmla="*/ 168 h 322"/>
                  <a:gd name="T94" fmla="*/ 168 w 320"/>
                  <a:gd name="T95" fmla="*/ 138 h 322"/>
                  <a:gd name="T96" fmla="*/ 184 w 320"/>
                  <a:gd name="T97" fmla="*/ 142 h 322"/>
                  <a:gd name="T98" fmla="*/ 214 w 320"/>
                  <a:gd name="T99" fmla="*/ 152 h 322"/>
                  <a:gd name="T100" fmla="*/ 238 w 320"/>
                  <a:gd name="T101" fmla="*/ 162 h 322"/>
                  <a:gd name="T102" fmla="*/ 266 w 320"/>
                  <a:gd name="T103" fmla="*/ 182 h 322"/>
                  <a:gd name="T104" fmla="*/ 276 w 320"/>
                  <a:gd name="T105" fmla="*/ 90 h 322"/>
                  <a:gd name="T106" fmla="*/ 270 w 320"/>
                  <a:gd name="T107" fmla="*/ 104 h 322"/>
                  <a:gd name="T108" fmla="*/ 258 w 320"/>
                  <a:gd name="T109" fmla="*/ 80 h 322"/>
                  <a:gd name="T110" fmla="*/ 260 w 320"/>
                  <a:gd name="T111" fmla="*/ 70 h 322"/>
                  <a:gd name="T112" fmla="*/ 252 w 320"/>
                  <a:gd name="T113" fmla="*/ 52 h 322"/>
                  <a:gd name="T114" fmla="*/ 280 w 320"/>
                  <a:gd name="T115" fmla="*/ 64 h 322"/>
                  <a:gd name="T116" fmla="*/ 276 w 320"/>
                  <a:gd name="T117" fmla="*/ 7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 h="322">
                    <a:moveTo>
                      <a:pt x="160" y="0"/>
                    </a:moveTo>
                    <a:lnTo>
                      <a:pt x="160" y="0"/>
                    </a:lnTo>
                    <a:lnTo>
                      <a:pt x="144" y="2"/>
                    </a:lnTo>
                    <a:lnTo>
                      <a:pt x="128" y="4"/>
                    </a:lnTo>
                    <a:lnTo>
                      <a:pt x="112" y="8"/>
                    </a:lnTo>
                    <a:lnTo>
                      <a:pt x="98" y="14"/>
                    </a:lnTo>
                    <a:lnTo>
                      <a:pt x="84" y="20"/>
                    </a:lnTo>
                    <a:lnTo>
                      <a:pt x="70" y="28"/>
                    </a:lnTo>
                    <a:lnTo>
                      <a:pt x="58" y="38"/>
                    </a:lnTo>
                    <a:lnTo>
                      <a:pt x="46" y="48"/>
                    </a:lnTo>
                    <a:lnTo>
                      <a:pt x="36" y="60"/>
                    </a:lnTo>
                    <a:lnTo>
                      <a:pt x="28" y="72"/>
                    </a:lnTo>
                    <a:lnTo>
                      <a:pt x="18" y="84"/>
                    </a:lnTo>
                    <a:lnTo>
                      <a:pt x="12" y="98"/>
                    </a:lnTo>
                    <a:lnTo>
                      <a:pt x="6" y="114"/>
                    </a:lnTo>
                    <a:lnTo>
                      <a:pt x="2" y="128"/>
                    </a:lnTo>
                    <a:lnTo>
                      <a:pt x="0" y="144"/>
                    </a:lnTo>
                    <a:lnTo>
                      <a:pt x="0" y="160"/>
                    </a:lnTo>
                    <a:lnTo>
                      <a:pt x="0" y="160"/>
                    </a:lnTo>
                    <a:lnTo>
                      <a:pt x="0" y="178"/>
                    </a:lnTo>
                    <a:lnTo>
                      <a:pt x="2" y="194"/>
                    </a:lnTo>
                    <a:lnTo>
                      <a:pt x="6" y="208"/>
                    </a:lnTo>
                    <a:lnTo>
                      <a:pt x="12" y="224"/>
                    </a:lnTo>
                    <a:lnTo>
                      <a:pt x="18" y="238"/>
                    </a:lnTo>
                    <a:lnTo>
                      <a:pt x="26" y="250"/>
                    </a:lnTo>
                    <a:lnTo>
                      <a:pt x="36" y="264"/>
                    </a:lnTo>
                    <a:lnTo>
                      <a:pt x="46" y="274"/>
                    </a:lnTo>
                    <a:lnTo>
                      <a:pt x="58" y="284"/>
                    </a:lnTo>
                    <a:lnTo>
                      <a:pt x="70" y="294"/>
                    </a:lnTo>
                    <a:lnTo>
                      <a:pt x="82" y="302"/>
                    </a:lnTo>
                    <a:lnTo>
                      <a:pt x="96" y="308"/>
                    </a:lnTo>
                    <a:lnTo>
                      <a:pt x="112" y="314"/>
                    </a:lnTo>
                    <a:lnTo>
                      <a:pt x="126" y="318"/>
                    </a:lnTo>
                    <a:lnTo>
                      <a:pt x="142" y="320"/>
                    </a:lnTo>
                    <a:lnTo>
                      <a:pt x="158" y="322"/>
                    </a:lnTo>
                    <a:lnTo>
                      <a:pt x="158" y="322"/>
                    </a:lnTo>
                    <a:lnTo>
                      <a:pt x="174" y="320"/>
                    </a:lnTo>
                    <a:lnTo>
                      <a:pt x="190" y="318"/>
                    </a:lnTo>
                    <a:lnTo>
                      <a:pt x="206" y="314"/>
                    </a:lnTo>
                    <a:lnTo>
                      <a:pt x="222" y="310"/>
                    </a:lnTo>
                    <a:lnTo>
                      <a:pt x="236" y="302"/>
                    </a:lnTo>
                    <a:lnTo>
                      <a:pt x="248" y="294"/>
                    </a:lnTo>
                    <a:lnTo>
                      <a:pt x="262" y="286"/>
                    </a:lnTo>
                    <a:lnTo>
                      <a:pt x="272" y="274"/>
                    </a:lnTo>
                    <a:lnTo>
                      <a:pt x="284" y="264"/>
                    </a:lnTo>
                    <a:lnTo>
                      <a:pt x="292" y="252"/>
                    </a:lnTo>
                    <a:lnTo>
                      <a:pt x="300" y="238"/>
                    </a:lnTo>
                    <a:lnTo>
                      <a:pt x="308" y="224"/>
                    </a:lnTo>
                    <a:lnTo>
                      <a:pt x="312" y="208"/>
                    </a:lnTo>
                    <a:lnTo>
                      <a:pt x="316" y="194"/>
                    </a:lnTo>
                    <a:lnTo>
                      <a:pt x="320" y="178"/>
                    </a:lnTo>
                    <a:lnTo>
                      <a:pt x="320" y="160"/>
                    </a:lnTo>
                    <a:lnTo>
                      <a:pt x="320" y="160"/>
                    </a:lnTo>
                    <a:lnTo>
                      <a:pt x="320" y="144"/>
                    </a:lnTo>
                    <a:lnTo>
                      <a:pt x="316" y="130"/>
                    </a:lnTo>
                    <a:lnTo>
                      <a:pt x="312" y="114"/>
                    </a:lnTo>
                    <a:lnTo>
                      <a:pt x="308" y="100"/>
                    </a:lnTo>
                    <a:lnTo>
                      <a:pt x="300" y="86"/>
                    </a:lnTo>
                    <a:lnTo>
                      <a:pt x="292" y="72"/>
                    </a:lnTo>
                    <a:lnTo>
                      <a:pt x="284" y="60"/>
                    </a:lnTo>
                    <a:lnTo>
                      <a:pt x="274" y="48"/>
                    </a:lnTo>
                    <a:lnTo>
                      <a:pt x="262" y="38"/>
                    </a:lnTo>
                    <a:lnTo>
                      <a:pt x="250" y="28"/>
                    </a:lnTo>
                    <a:lnTo>
                      <a:pt x="236" y="20"/>
                    </a:lnTo>
                    <a:lnTo>
                      <a:pt x="222" y="14"/>
                    </a:lnTo>
                    <a:lnTo>
                      <a:pt x="208" y="8"/>
                    </a:lnTo>
                    <a:lnTo>
                      <a:pt x="192" y="4"/>
                    </a:lnTo>
                    <a:lnTo>
                      <a:pt x="176" y="2"/>
                    </a:lnTo>
                    <a:lnTo>
                      <a:pt x="160" y="0"/>
                    </a:lnTo>
                    <a:lnTo>
                      <a:pt x="160" y="0"/>
                    </a:lnTo>
                    <a:close/>
                    <a:moveTo>
                      <a:pt x="92" y="274"/>
                    </a:moveTo>
                    <a:lnTo>
                      <a:pt x="92" y="274"/>
                    </a:lnTo>
                    <a:lnTo>
                      <a:pt x="88" y="274"/>
                    </a:lnTo>
                    <a:lnTo>
                      <a:pt x="86" y="272"/>
                    </a:lnTo>
                    <a:lnTo>
                      <a:pt x="86" y="272"/>
                    </a:lnTo>
                    <a:lnTo>
                      <a:pt x="84" y="266"/>
                    </a:lnTo>
                    <a:lnTo>
                      <a:pt x="84" y="266"/>
                    </a:lnTo>
                    <a:lnTo>
                      <a:pt x="76" y="268"/>
                    </a:lnTo>
                    <a:lnTo>
                      <a:pt x="70" y="268"/>
                    </a:lnTo>
                    <a:lnTo>
                      <a:pt x="64" y="262"/>
                    </a:lnTo>
                    <a:lnTo>
                      <a:pt x="62" y="256"/>
                    </a:lnTo>
                    <a:lnTo>
                      <a:pt x="62" y="256"/>
                    </a:lnTo>
                    <a:lnTo>
                      <a:pt x="64" y="252"/>
                    </a:lnTo>
                    <a:lnTo>
                      <a:pt x="64" y="252"/>
                    </a:lnTo>
                    <a:lnTo>
                      <a:pt x="64" y="248"/>
                    </a:lnTo>
                    <a:lnTo>
                      <a:pt x="64" y="248"/>
                    </a:lnTo>
                    <a:lnTo>
                      <a:pt x="64" y="246"/>
                    </a:lnTo>
                    <a:lnTo>
                      <a:pt x="64" y="246"/>
                    </a:lnTo>
                    <a:lnTo>
                      <a:pt x="60" y="242"/>
                    </a:lnTo>
                    <a:lnTo>
                      <a:pt x="60" y="236"/>
                    </a:lnTo>
                    <a:lnTo>
                      <a:pt x="60" y="236"/>
                    </a:lnTo>
                    <a:lnTo>
                      <a:pt x="60" y="232"/>
                    </a:lnTo>
                    <a:lnTo>
                      <a:pt x="60" y="232"/>
                    </a:lnTo>
                    <a:lnTo>
                      <a:pt x="62" y="226"/>
                    </a:lnTo>
                    <a:lnTo>
                      <a:pt x="62" y="226"/>
                    </a:lnTo>
                    <a:lnTo>
                      <a:pt x="62" y="220"/>
                    </a:lnTo>
                    <a:lnTo>
                      <a:pt x="66" y="216"/>
                    </a:lnTo>
                    <a:lnTo>
                      <a:pt x="66" y="216"/>
                    </a:lnTo>
                    <a:lnTo>
                      <a:pt x="66" y="210"/>
                    </a:lnTo>
                    <a:lnTo>
                      <a:pt x="66" y="210"/>
                    </a:lnTo>
                    <a:lnTo>
                      <a:pt x="64" y="208"/>
                    </a:lnTo>
                    <a:lnTo>
                      <a:pt x="64" y="204"/>
                    </a:lnTo>
                    <a:lnTo>
                      <a:pt x="64" y="202"/>
                    </a:lnTo>
                    <a:lnTo>
                      <a:pt x="68" y="200"/>
                    </a:lnTo>
                    <a:lnTo>
                      <a:pt x="68" y="200"/>
                    </a:lnTo>
                    <a:lnTo>
                      <a:pt x="76" y="194"/>
                    </a:lnTo>
                    <a:lnTo>
                      <a:pt x="76" y="194"/>
                    </a:lnTo>
                    <a:lnTo>
                      <a:pt x="80" y="194"/>
                    </a:lnTo>
                    <a:lnTo>
                      <a:pt x="84" y="198"/>
                    </a:lnTo>
                    <a:lnTo>
                      <a:pt x="84" y="198"/>
                    </a:lnTo>
                    <a:lnTo>
                      <a:pt x="88" y="204"/>
                    </a:lnTo>
                    <a:lnTo>
                      <a:pt x="90" y="212"/>
                    </a:lnTo>
                    <a:lnTo>
                      <a:pt x="90" y="212"/>
                    </a:lnTo>
                    <a:lnTo>
                      <a:pt x="90" y="224"/>
                    </a:lnTo>
                    <a:lnTo>
                      <a:pt x="90" y="224"/>
                    </a:lnTo>
                    <a:lnTo>
                      <a:pt x="92" y="232"/>
                    </a:lnTo>
                    <a:lnTo>
                      <a:pt x="92" y="232"/>
                    </a:lnTo>
                    <a:lnTo>
                      <a:pt x="96" y="268"/>
                    </a:lnTo>
                    <a:lnTo>
                      <a:pt x="96" y="268"/>
                    </a:lnTo>
                    <a:lnTo>
                      <a:pt x="96" y="272"/>
                    </a:lnTo>
                    <a:lnTo>
                      <a:pt x="92" y="274"/>
                    </a:lnTo>
                    <a:lnTo>
                      <a:pt x="92" y="274"/>
                    </a:lnTo>
                    <a:close/>
                    <a:moveTo>
                      <a:pt x="144" y="90"/>
                    </a:moveTo>
                    <a:lnTo>
                      <a:pt x="144" y="90"/>
                    </a:lnTo>
                    <a:lnTo>
                      <a:pt x="134" y="98"/>
                    </a:lnTo>
                    <a:lnTo>
                      <a:pt x="134" y="98"/>
                    </a:lnTo>
                    <a:lnTo>
                      <a:pt x="128" y="108"/>
                    </a:lnTo>
                    <a:lnTo>
                      <a:pt x="128" y="108"/>
                    </a:lnTo>
                    <a:lnTo>
                      <a:pt x="128" y="110"/>
                    </a:lnTo>
                    <a:lnTo>
                      <a:pt x="128" y="110"/>
                    </a:lnTo>
                    <a:lnTo>
                      <a:pt x="120" y="118"/>
                    </a:lnTo>
                    <a:lnTo>
                      <a:pt x="116" y="126"/>
                    </a:lnTo>
                    <a:lnTo>
                      <a:pt x="116" y="126"/>
                    </a:lnTo>
                    <a:lnTo>
                      <a:pt x="114" y="136"/>
                    </a:lnTo>
                    <a:lnTo>
                      <a:pt x="114" y="136"/>
                    </a:lnTo>
                    <a:lnTo>
                      <a:pt x="108" y="134"/>
                    </a:lnTo>
                    <a:lnTo>
                      <a:pt x="106" y="128"/>
                    </a:lnTo>
                    <a:lnTo>
                      <a:pt x="106" y="128"/>
                    </a:lnTo>
                    <a:lnTo>
                      <a:pt x="104" y="124"/>
                    </a:lnTo>
                    <a:lnTo>
                      <a:pt x="98" y="120"/>
                    </a:lnTo>
                    <a:lnTo>
                      <a:pt x="94" y="118"/>
                    </a:lnTo>
                    <a:lnTo>
                      <a:pt x="88" y="120"/>
                    </a:lnTo>
                    <a:lnTo>
                      <a:pt x="88" y="120"/>
                    </a:lnTo>
                    <a:lnTo>
                      <a:pt x="84" y="122"/>
                    </a:lnTo>
                    <a:lnTo>
                      <a:pt x="84" y="122"/>
                    </a:lnTo>
                    <a:lnTo>
                      <a:pt x="80" y="124"/>
                    </a:lnTo>
                    <a:lnTo>
                      <a:pt x="78" y="126"/>
                    </a:lnTo>
                    <a:lnTo>
                      <a:pt x="78" y="130"/>
                    </a:lnTo>
                    <a:lnTo>
                      <a:pt x="78" y="134"/>
                    </a:lnTo>
                    <a:lnTo>
                      <a:pt x="78" y="134"/>
                    </a:lnTo>
                    <a:lnTo>
                      <a:pt x="84" y="148"/>
                    </a:lnTo>
                    <a:lnTo>
                      <a:pt x="88" y="154"/>
                    </a:lnTo>
                    <a:lnTo>
                      <a:pt x="94" y="160"/>
                    </a:lnTo>
                    <a:lnTo>
                      <a:pt x="94" y="160"/>
                    </a:lnTo>
                    <a:lnTo>
                      <a:pt x="100" y="164"/>
                    </a:lnTo>
                    <a:lnTo>
                      <a:pt x="100" y="166"/>
                    </a:lnTo>
                    <a:lnTo>
                      <a:pt x="102" y="170"/>
                    </a:lnTo>
                    <a:lnTo>
                      <a:pt x="102" y="170"/>
                    </a:lnTo>
                    <a:lnTo>
                      <a:pt x="86" y="164"/>
                    </a:lnTo>
                    <a:lnTo>
                      <a:pt x="80" y="160"/>
                    </a:lnTo>
                    <a:lnTo>
                      <a:pt x="74" y="156"/>
                    </a:lnTo>
                    <a:lnTo>
                      <a:pt x="74" y="156"/>
                    </a:lnTo>
                    <a:lnTo>
                      <a:pt x="68" y="152"/>
                    </a:lnTo>
                    <a:lnTo>
                      <a:pt x="68" y="152"/>
                    </a:lnTo>
                    <a:lnTo>
                      <a:pt x="66" y="150"/>
                    </a:lnTo>
                    <a:lnTo>
                      <a:pt x="66" y="150"/>
                    </a:lnTo>
                    <a:lnTo>
                      <a:pt x="74" y="160"/>
                    </a:lnTo>
                    <a:lnTo>
                      <a:pt x="74" y="160"/>
                    </a:lnTo>
                    <a:lnTo>
                      <a:pt x="74" y="162"/>
                    </a:lnTo>
                    <a:lnTo>
                      <a:pt x="72" y="162"/>
                    </a:lnTo>
                    <a:lnTo>
                      <a:pt x="72" y="162"/>
                    </a:lnTo>
                    <a:lnTo>
                      <a:pt x="66" y="164"/>
                    </a:lnTo>
                    <a:lnTo>
                      <a:pt x="66" y="164"/>
                    </a:lnTo>
                    <a:lnTo>
                      <a:pt x="70" y="170"/>
                    </a:lnTo>
                    <a:lnTo>
                      <a:pt x="70" y="170"/>
                    </a:lnTo>
                    <a:lnTo>
                      <a:pt x="68" y="178"/>
                    </a:lnTo>
                    <a:lnTo>
                      <a:pt x="68" y="178"/>
                    </a:lnTo>
                    <a:lnTo>
                      <a:pt x="66" y="180"/>
                    </a:lnTo>
                    <a:lnTo>
                      <a:pt x="62" y="180"/>
                    </a:lnTo>
                    <a:lnTo>
                      <a:pt x="62" y="180"/>
                    </a:lnTo>
                    <a:lnTo>
                      <a:pt x="60" y="178"/>
                    </a:lnTo>
                    <a:lnTo>
                      <a:pt x="60" y="178"/>
                    </a:lnTo>
                    <a:lnTo>
                      <a:pt x="54" y="166"/>
                    </a:lnTo>
                    <a:lnTo>
                      <a:pt x="54" y="166"/>
                    </a:lnTo>
                    <a:lnTo>
                      <a:pt x="52" y="164"/>
                    </a:lnTo>
                    <a:lnTo>
                      <a:pt x="52" y="164"/>
                    </a:lnTo>
                    <a:lnTo>
                      <a:pt x="52" y="158"/>
                    </a:lnTo>
                    <a:lnTo>
                      <a:pt x="48" y="154"/>
                    </a:lnTo>
                    <a:lnTo>
                      <a:pt x="48" y="154"/>
                    </a:lnTo>
                    <a:lnTo>
                      <a:pt x="48" y="152"/>
                    </a:lnTo>
                    <a:lnTo>
                      <a:pt x="48" y="152"/>
                    </a:lnTo>
                    <a:lnTo>
                      <a:pt x="48" y="146"/>
                    </a:lnTo>
                    <a:lnTo>
                      <a:pt x="48" y="146"/>
                    </a:lnTo>
                    <a:lnTo>
                      <a:pt x="52" y="148"/>
                    </a:lnTo>
                    <a:lnTo>
                      <a:pt x="52" y="148"/>
                    </a:lnTo>
                    <a:lnTo>
                      <a:pt x="50" y="146"/>
                    </a:lnTo>
                    <a:lnTo>
                      <a:pt x="50" y="146"/>
                    </a:lnTo>
                    <a:lnTo>
                      <a:pt x="50" y="144"/>
                    </a:lnTo>
                    <a:lnTo>
                      <a:pt x="50" y="144"/>
                    </a:lnTo>
                    <a:lnTo>
                      <a:pt x="50" y="138"/>
                    </a:lnTo>
                    <a:lnTo>
                      <a:pt x="46" y="134"/>
                    </a:lnTo>
                    <a:lnTo>
                      <a:pt x="46" y="134"/>
                    </a:lnTo>
                    <a:lnTo>
                      <a:pt x="44" y="132"/>
                    </a:lnTo>
                    <a:lnTo>
                      <a:pt x="44" y="132"/>
                    </a:lnTo>
                    <a:lnTo>
                      <a:pt x="44" y="126"/>
                    </a:lnTo>
                    <a:lnTo>
                      <a:pt x="44" y="126"/>
                    </a:lnTo>
                    <a:lnTo>
                      <a:pt x="50" y="128"/>
                    </a:lnTo>
                    <a:lnTo>
                      <a:pt x="50" y="128"/>
                    </a:lnTo>
                    <a:lnTo>
                      <a:pt x="52" y="128"/>
                    </a:lnTo>
                    <a:lnTo>
                      <a:pt x="52" y="128"/>
                    </a:lnTo>
                    <a:lnTo>
                      <a:pt x="54" y="126"/>
                    </a:lnTo>
                    <a:lnTo>
                      <a:pt x="54" y="126"/>
                    </a:lnTo>
                    <a:lnTo>
                      <a:pt x="52" y="122"/>
                    </a:lnTo>
                    <a:lnTo>
                      <a:pt x="48" y="116"/>
                    </a:lnTo>
                    <a:lnTo>
                      <a:pt x="48" y="116"/>
                    </a:lnTo>
                    <a:lnTo>
                      <a:pt x="44" y="114"/>
                    </a:lnTo>
                    <a:lnTo>
                      <a:pt x="42" y="108"/>
                    </a:lnTo>
                    <a:lnTo>
                      <a:pt x="42" y="104"/>
                    </a:lnTo>
                    <a:lnTo>
                      <a:pt x="42" y="100"/>
                    </a:lnTo>
                    <a:lnTo>
                      <a:pt x="42" y="100"/>
                    </a:lnTo>
                    <a:lnTo>
                      <a:pt x="54" y="78"/>
                    </a:lnTo>
                    <a:lnTo>
                      <a:pt x="54" y="78"/>
                    </a:lnTo>
                    <a:lnTo>
                      <a:pt x="56" y="68"/>
                    </a:lnTo>
                    <a:lnTo>
                      <a:pt x="58" y="58"/>
                    </a:lnTo>
                    <a:lnTo>
                      <a:pt x="58" y="58"/>
                    </a:lnTo>
                    <a:lnTo>
                      <a:pt x="60" y="52"/>
                    </a:lnTo>
                    <a:lnTo>
                      <a:pt x="60" y="52"/>
                    </a:lnTo>
                    <a:lnTo>
                      <a:pt x="70" y="44"/>
                    </a:lnTo>
                    <a:lnTo>
                      <a:pt x="70" y="44"/>
                    </a:lnTo>
                    <a:lnTo>
                      <a:pt x="80" y="38"/>
                    </a:lnTo>
                    <a:lnTo>
                      <a:pt x="80" y="38"/>
                    </a:lnTo>
                    <a:lnTo>
                      <a:pt x="86" y="36"/>
                    </a:lnTo>
                    <a:lnTo>
                      <a:pt x="90" y="38"/>
                    </a:lnTo>
                    <a:lnTo>
                      <a:pt x="92" y="40"/>
                    </a:lnTo>
                    <a:lnTo>
                      <a:pt x="92" y="40"/>
                    </a:lnTo>
                    <a:lnTo>
                      <a:pt x="96" y="40"/>
                    </a:lnTo>
                    <a:lnTo>
                      <a:pt x="96" y="40"/>
                    </a:lnTo>
                    <a:lnTo>
                      <a:pt x="102" y="36"/>
                    </a:lnTo>
                    <a:lnTo>
                      <a:pt x="102" y="36"/>
                    </a:lnTo>
                    <a:lnTo>
                      <a:pt x="106" y="36"/>
                    </a:lnTo>
                    <a:lnTo>
                      <a:pt x="108" y="36"/>
                    </a:lnTo>
                    <a:lnTo>
                      <a:pt x="108" y="42"/>
                    </a:lnTo>
                    <a:lnTo>
                      <a:pt x="108" y="42"/>
                    </a:lnTo>
                    <a:lnTo>
                      <a:pt x="114" y="40"/>
                    </a:lnTo>
                    <a:lnTo>
                      <a:pt x="114" y="40"/>
                    </a:lnTo>
                    <a:lnTo>
                      <a:pt x="118" y="36"/>
                    </a:lnTo>
                    <a:lnTo>
                      <a:pt x="122" y="40"/>
                    </a:lnTo>
                    <a:lnTo>
                      <a:pt x="122" y="40"/>
                    </a:lnTo>
                    <a:lnTo>
                      <a:pt x="124" y="40"/>
                    </a:lnTo>
                    <a:lnTo>
                      <a:pt x="124" y="40"/>
                    </a:lnTo>
                    <a:lnTo>
                      <a:pt x="130" y="36"/>
                    </a:lnTo>
                    <a:lnTo>
                      <a:pt x="130" y="36"/>
                    </a:lnTo>
                    <a:lnTo>
                      <a:pt x="132" y="32"/>
                    </a:lnTo>
                    <a:lnTo>
                      <a:pt x="132" y="32"/>
                    </a:lnTo>
                    <a:lnTo>
                      <a:pt x="136" y="28"/>
                    </a:lnTo>
                    <a:lnTo>
                      <a:pt x="140" y="24"/>
                    </a:lnTo>
                    <a:lnTo>
                      <a:pt x="140" y="24"/>
                    </a:lnTo>
                    <a:lnTo>
                      <a:pt x="146" y="20"/>
                    </a:lnTo>
                    <a:lnTo>
                      <a:pt x="146" y="20"/>
                    </a:lnTo>
                    <a:lnTo>
                      <a:pt x="150" y="18"/>
                    </a:lnTo>
                    <a:lnTo>
                      <a:pt x="156" y="18"/>
                    </a:lnTo>
                    <a:lnTo>
                      <a:pt x="156" y="18"/>
                    </a:lnTo>
                    <a:lnTo>
                      <a:pt x="168" y="24"/>
                    </a:lnTo>
                    <a:lnTo>
                      <a:pt x="168" y="24"/>
                    </a:lnTo>
                    <a:lnTo>
                      <a:pt x="158" y="32"/>
                    </a:lnTo>
                    <a:lnTo>
                      <a:pt x="158" y="32"/>
                    </a:lnTo>
                    <a:lnTo>
                      <a:pt x="150" y="40"/>
                    </a:lnTo>
                    <a:lnTo>
                      <a:pt x="150" y="40"/>
                    </a:lnTo>
                    <a:lnTo>
                      <a:pt x="146" y="40"/>
                    </a:lnTo>
                    <a:lnTo>
                      <a:pt x="146" y="40"/>
                    </a:lnTo>
                    <a:lnTo>
                      <a:pt x="138" y="46"/>
                    </a:lnTo>
                    <a:lnTo>
                      <a:pt x="134" y="46"/>
                    </a:lnTo>
                    <a:lnTo>
                      <a:pt x="130" y="46"/>
                    </a:lnTo>
                    <a:lnTo>
                      <a:pt x="130" y="46"/>
                    </a:lnTo>
                    <a:lnTo>
                      <a:pt x="130" y="52"/>
                    </a:lnTo>
                    <a:lnTo>
                      <a:pt x="130" y="52"/>
                    </a:lnTo>
                    <a:lnTo>
                      <a:pt x="122" y="52"/>
                    </a:lnTo>
                    <a:lnTo>
                      <a:pt x="122" y="52"/>
                    </a:lnTo>
                    <a:lnTo>
                      <a:pt x="116" y="54"/>
                    </a:lnTo>
                    <a:lnTo>
                      <a:pt x="116" y="54"/>
                    </a:lnTo>
                    <a:lnTo>
                      <a:pt x="116" y="58"/>
                    </a:lnTo>
                    <a:lnTo>
                      <a:pt x="116" y="58"/>
                    </a:lnTo>
                    <a:lnTo>
                      <a:pt x="126" y="60"/>
                    </a:lnTo>
                    <a:lnTo>
                      <a:pt x="132" y="62"/>
                    </a:lnTo>
                    <a:lnTo>
                      <a:pt x="136" y="60"/>
                    </a:lnTo>
                    <a:lnTo>
                      <a:pt x="136" y="60"/>
                    </a:lnTo>
                    <a:lnTo>
                      <a:pt x="138" y="58"/>
                    </a:lnTo>
                    <a:lnTo>
                      <a:pt x="138" y="58"/>
                    </a:lnTo>
                    <a:lnTo>
                      <a:pt x="140" y="52"/>
                    </a:lnTo>
                    <a:lnTo>
                      <a:pt x="142" y="50"/>
                    </a:lnTo>
                    <a:lnTo>
                      <a:pt x="146" y="48"/>
                    </a:lnTo>
                    <a:lnTo>
                      <a:pt x="152" y="48"/>
                    </a:lnTo>
                    <a:lnTo>
                      <a:pt x="152" y="48"/>
                    </a:lnTo>
                    <a:lnTo>
                      <a:pt x="158" y="48"/>
                    </a:lnTo>
                    <a:lnTo>
                      <a:pt x="158" y="48"/>
                    </a:lnTo>
                    <a:lnTo>
                      <a:pt x="172" y="42"/>
                    </a:lnTo>
                    <a:lnTo>
                      <a:pt x="172" y="42"/>
                    </a:lnTo>
                    <a:lnTo>
                      <a:pt x="178" y="40"/>
                    </a:lnTo>
                    <a:lnTo>
                      <a:pt x="182" y="42"/>
                    </a:lnTo>
                    <a:lnTo>
                      <a:pt x="182" y="42"/>
                    </a:lnTo>
                    <a:lnTo>
                      <a:pt x="186" y="48"/>
                    </a:lnTo>
                    <a:lnTo>
                      <a:pt x="186" y="50"/>
                    </a:lnTo>
                    <a:lnTo>
                      <a:pt x="184" y="54"/>
                    </a:lnTo>
                    <a:lnTo>
                      <a:pt x="184" y="54"/>
                    </a:lnTo>
                    <a:lnTo>
                      <a:pt x="182" y="62"/>
                    </a:lnTo>
                    <a:lnTo>
                      <a:pt x="182" y="62"/>
                    </a:lnTo>
                    <a:lnTo>
                      <a:pt x="180" y="68"/>
                    </a:lnTo>
                    <a:lnTo>
                      <a:pt x="174" y="70"/>
                    </a:lnTo>
                    <a:lnTo>
                      <a:pt x="174" y="70"/>
                    </a:lnTo>
                    <a:lnTo>
                      <a:pt x="168" y="70"/>
                    </a:lnTo>
                    <a:lnTo>
                      <a:pt x="168" y="76"/>
                    </a:lnTo>
                    <a:lnTo>
                      <a:pt x="168" y="76"/>
                    </a:lnTo>
                    <a:lnTo>
                      <a:pt x="166" y="80"/>
                    </a:lnTo>
                    <a:lnTo>
                      <a:pt x="164" y="82"/>
                    </a:lnTo>
                    <a:lnTo>
                      <a:pt x="162" y="84"/>
                    </a:lnTo>
                    <a:lnTo>
                      <a:pt x="158" y="86"/>
                    </a:lnTo>
                    <a:lnTo>
                      <a:pt x="158" y="86"/>
                    </a:lnTo>
                    <a:lnTo>
                      <a:pt x="152" y="86"/>
                    </a:lnTo>
                    <a:lnTo>
                      <a:pt x="152" y="86"/>
                    </a:lnTo>
                    <a:lnTo>
                      <a:pt x="148" y="86"/>
                    </a:lnTo>
                    <a:lnTo>
                      <a:pt x="144" y="90"/>
                    </a:lnTo>
                    <a:lnTo>
                      <a:pt x="144" y="90"/>
                    </a:lnTo>
                    <a:close/>
                    <a:moveTo>
                      <a:pt x="274" y="192"/>
                    </a:moveTo>
                    <a:lnTo>
                      <a:pt x="274" y="192"/>
                    </a:lnTo>
                    <a:lnTo>
                      <a:pt x="268" y="208"/>
                    </a:lnTo>
                    <a:lnTo>
                      <a:pt x="268" y="208"/>
                    </a:lnTo>
                    <a:lnTo>
                      <a:pt x="264" y="214"/>
                    </a:lnTo>
                    <a:lnTo>
                      <a:pt x="262" y="222"/>
                    </a:lnTo>
                    <a:lnTo>
                      <a:pt x="262" y="222"/>
                    </a:lnTo>
                    <a:lnTo>
                      <a:pt x="260" y="224"/>
                    </a:lnTo>
                    <a:lnTo>
                      <a:pt x="258" y="226"/>
                    </a:lnTo>
                    <a:lnTo>
                      <a:pt x="258" y="226"/>
                    </a:lnTo>
                    <a:lnTo>
                      <a:pt x="252" y="230"/>
                    </a:lnTo>
                    <a:lnTo>
                      <a:pt x="246" y="234"/>
                    </a:lnTo>
                    <a:lnTo>
                      <a:pt x="246" y="234"/>
                    </a:lnTo>
                    <a:lnTo>
                      <a:pt x="240" y="242"/>
                    </a:lnTo>
                    <a:lnTo>
                      <a:pt x="232" y="248"/>
                    </a:lnTo>
                    <a:lnTo>
                      <a:pt x="232" y="248"/>
                    </a:lnTo>
                    <a:lnTo>
                      <a:pt x="228" y="252"/>
                    </a:lnTo>
                    <a:lnTo>
                      <a:pt x="228" y="252"/>
                    </a:lnTo>
                    <a:lnTo>
                      <a:pt x="226" y="256"/>
                    </a:lnTo>
                    <a:lnTo>
                      <a:pt x="222" y="256"/>
                    </a:lnTo>
                    <a:lnTo>
                      <a:pt x="222" y="256"/>
                    </a:lnTo>
                    <a:lnTo>
                      <a:pt x="216" y="254"/>
                    </a:lnTo>
                    <a:lnTo>
                      <a:pt x="216" y="254"/>
                    </a:lnTo>
                    <a:lnTo>
                      <a:pt x="212" y="256"/>
                    </a:lnTo>
                    <a:lnTo>
                      <a:pt x="210" y="258"/>
                    </a:lnTo>
                    <a:lnTo>
                      <a:pt x="208" y="260"/>
                    </a:lnTo>
                    <a:lnTo>
                      <a:pt x="206" y="264"/>
                    </a:lnTo>
                    <a:lnTo>
                      <a:pt x="206" y="264"/>
                    </a:lnTo>
                    <a:lnTo>
                      <a:pt x="206" y="272"/>
                    </a:lnTo>
                    <a:lnTo>
                      <a:pt x="206" y="272"/>
                    </a:lnTo>
                    <a:lnTo>
                      <a:pt x="202" y="274"/>
                    </a:lnTo>
                    <a:lnTo>
                      <a:pt x="200" y="274"/>
                    </a:lnTo>
                    <a:lnTo>
                      <a:pt x="200" y="274"/>
                    </a:lnTo>
                    <a:lnTo>
                      <a:pt x="196" y="272"/>
                    </a:lnTo>
                    <a:lnTo>
                      <a:pt x="196" y="272"/>
                    </a:lnTo>
                    <a:lnTo>
                      <a:pt x="192" y="262"/>
                    </a:lnTo>
                    <a:lnTo>
                      <a:pt x="192" y="262"/>
                    </a:lnTo>
                    <a:lnTo>
                      <a:pt x="190" y="254"/>
                    </a:lnTo>
                    <a:lnTo>
                      <a:pt x="190" y="248"/>
                    </a:lnTo>
                    <a:lnTo>
                      <a:pt x="190" y="248"/>
                    </a:lnTo>
                    <a:lnTo>
                      <a:pt x="190" y="232"/>
                    </a:lnTo>
                    <a:lnTo>
                      <a:pt x="186" y="218"/>
                    </a:lnTo>
                    <a:lnTo>
                      <a:pt x="186" y="218"/>
                    </a:lnTo>
                    <a:lnTo>
                      <a:pt x="184" y="214"/>
                    </a:lnTo>
                    <a:lnTo>
                      <a:pt x="178" y="210"/>
                    </a:lnTo>
                    <a:lnTo>
                      <a:pt x="178" y="210"/>
                    </a:lnTo>
                    <a:lnTo>
                      <a:pt x="166" y="202"/>
                    </a:lnTo>
                    <a:lnTo>
                      <a:pt x="166" y="202"/>
                    </a:lnTo>
                    <a:lnTo>
                      <a:pt x="164" y="198"/>
                    </a:lnTo>
                    <a:lnTo>
                      <a:pt x="164" y="198"/>
                    </a:lnTo>
                    <a:lnTo>
                      <a:pt x="156" y="176"/>
                    </a:lnTo>
                    <a:lnTo>
                      <a:pt x="156" y="176"/>
                    </a:lnTo>
                    <a:lnTo>
                      <a:pt x="154" y="172"/>
                    </a:lnTo>
                    <a:lnTo>
                      <a:pt x="156" y="168"/>
                    </a:lnTo>
                    <a:lnTo>
                      <a:pt x="156" y="168"/>
                    </a:lnTo>
                    <a:lnTo>
                      <a:pt x="162" y="156"/>
                    </a:lnTo>
                    <a:lnTo>
                      <a:pt x="162" y="156"/>
                    </a:lnTo>
                    <a:lnTo>
                      <a:pt x="162" y="150"/>
                    </a:lnTo>
                    <a:lnTo>
                      <a:pt x="162" y="150"/>
                    </a:lnTo>
                    <a:lnTo>
                      <a:pt x="162" y="146"/>
                    </a:lnTo>
                    <a:lnTo>
                      <a:pt x="164" y="142"/>
                    </a:lnTo>
                    <a:lnTo>
                      <a:pt x="168" y="138"/>
                    </a:lnTo>
                    <a:lnTo>
                      <a:pt x="168" y="138"/>
                    </a:lnTo>
                    <a:lnTo>
                      <a:pt x="180" y="130"/>
                    </a:lnTo>
                    <a:lnTo>
                      <a:pt x="180" y="130"/>
                    </a:lnTo>
                    <a:lnTo>
                      <a:pt x="188" y="130"/>
                    </a:lnTo>
                    <a:lnTo>
                      <a:pt x="188" y="130"/>
                    </a:lnTo>
                    <a:lnTo>
                      <a:pt x="184" y="138"/>
                    </a:lnTo>
                    <a:lnTo>
                      <a:pt x="184" y="138"/>
                    </a:lnTo>
                    <a:lnTo>
                      <a:pt x="184" y="142"/>
                    </a:lnTo>
                    <a:lnTo>
                      <a:pt x="184" y="142"/>
                    </a:lnTo>
                    <a:lnTo>
                      <a:pt x="196" y="152"/>
                    </a:lnTo>
                    <a:lnTo>
                      <a:pt x="196" y="152"/>
                    </a:lnTo>
                    <a:lnTo>
                      <a:pt x="200" y="152"/>
                    </a:lnTo>
                    <a:lnTo>
                      <a:pt x="200" y="152"/>
                    </a:lnTo>
                    <a:lnTo>
                      <a:pt x="206" y="150"/>
                    </a:lnTo>
                    <a:lnTo>
                      <a:pt x="210" y="150"/>
                    </a:lnTo>
                    <a:lnTo>
                      <a:pt x="214" y="152"/>
                    </a:lnTo>
                    <a:lnTo>
                      <a:pt x="218" y="154"/>
                    </a:lnTo>
                    <a:lnTo>
                      <a:pt x="218" y="154"/>
                    </a:lnTo>
                    <a:lnTo>
                      <a:pt x="222" y="158"/>
                    </a:lnTo>
                    <a:lnTo>
                      <a:pt x="226" y="158"/>
                    </a:lnTo>
                    <a:lnTo>
                      <a:pt x="226" y="158"/>
                    </a:lnTo>
                    <a:lnTo>
                      <a:pt x="232" y="158"/>
                    </a:lnTo>
                    <a:lnTo>
                      <a:pt x="236" y="160"/>
                    </a:lnTo>
                    <a:lnTo>
                      <a:pt x="238" y="162"/>
                    </a:lnTo>
                    <a:lnTo>
                      <a:pt x="240" y="166"/>
                    </a:lnTo>
                    <a:lnTo>
                      <a:pt x="240" y="166"/>
                    </a:lnTo>
                    <a:lnTo>
                      <a:pt x="244" y="170"/>
                    </a:lnTo>
                    <a:lnTo>
                      <a:pt x="248" y="174"/>
                    </a:lnTo>
                    <a:lnTo>
                      <a:pt x="248" y="174"/>
                    </a:lnTo>
                    <a:lnTo>
                      <a:pt x="258" y="178"/>
                    </a:lnTo>
                    <a:lnTo>
                      <a:pt x="258" y="178"/>
                    </a:lnTo>
                    <a:lnTo>
                      <a:pt x="266" y="182"/>
                    </a:lnTo>
                    <a:lnTo>
                      <a:pt x="272" y="190"/>
                    </a:lnTo>
                    <a:lnTo>
                      <a:pt x="272" y="190"/>
                    </a:lnTo>
                    <a:lnTo>
                      <a:pt x="274" y="192"/>
                    </a:lnTo>
                    <a:lnTo>
                      <a:pt x="274" y="192"/>
                    </a:lnTo>
                    <a:close/>
                    <a:moveTo>
                      <a:pt x="282" y="88"/>
                    </a:moveTo>
                    <a:lnTo>
                      <a:pt x="282" y="88"/>
                    </a:lnTo>
                    <a:lnTo>
                      <a:pt x="276" y="90"/>
                    </a:lnTo>
                    <a:lnTo>
                      <a:pt x="276" y="90"/>
                    </a:lnTo>
                    <a:lnTo>
                      <a:pt x="278" y="96"/>
                    </a:lnTo>
                    <a:lnTo>
                      <a:pt x="278" y="96"/>
                    </a:lnTo>
                    <a:lnTo>
                      <a:pt x="276" y="104"/>
                    </a:lnTo>
                    <a:lnTo>
                      <a:pt x="276" y="104"/>
                    </a:lnTo>
                    <a:lnTo>
                      <a:pt x="274" y="104"/>
                    </a:lnTo>
                    <a:lnTo>
                      <a:pt x="272" y="104"/>
                    </a:lnTo>
                    <a:lnTo>
                      <a:pt x="272" y="104"/>
                    </a:lnTo>
                    <a:lnTo>
                      <a:pt x="270" y="104"/>
                    </a:lnTo>
                    <a:lnTo>
                      <a:pt x="270" y="104"/>
                    </a:lnTo>
                    <a:lnTo>
                      <a:pt x="262" y="92"/>
                    </a:lnTo>
                    <a:lnTo>
                      <a:pt x="262" y="92"/>
                    </a:lnTo>
                    <a:lnTo>
                      <a:pt x="262" y="88"/>
                    </a:lnTo>
                    <a:lnTo>
                      <a:pt x="262" y="88"/>
                    </a:lnTo>
                    <a:lnTo>
                      <a:pt x="262" y="84"/>
                    </a:lnTo>
                    <a:lnTo>
                      <a:pt x="258" y="80"/>
                    </a:lnTo>
                    <a:lnTo>
                      <a:pt x="258" y="80"/>
                    </a:lnTo>
                    <a:lnTo>
                      <a:pt x="256" y="78"/>
                    </a:lnTo>
                    <a:lnTo>
                      <a:pt x="256" y="78"/>
                    </a:lnTo>
                    <a:lnTo>
                      <a:pt x="256" y="72"/>
                    </a:lnTo>
                    <a:lnTo>
                      <a:pt x="256" y="72"/>
                    </a:lnTo>
                    <a:lnTo>
                      <a:pt x="260" y="72"/>
                    </a:lnTo>
                    <a:lnTo>
                      <a:pt x="260" y="72"/>
                    </a:lnTo>
                    <a:lnTo>
                      <a:pt x="260" y="70"/>
                    </a:lnTo>
                    <a:lnTo>
                      <a:pt x="260" y="70"/>
                    </a:lnTo>
                    <a:lnTo>
                      <a:pt x="258" y="68"/>
                    </a:lnTo>
                    <a:lnTo>
                      <a:pt x="258" y="68"/>
                    </a:lnTo>
                    <a:lnTo>
                      <a:pt x="258" y="64"/>
                    </a:lnTo>
                    <a:lnTo>
                      <a:pt x="254" y="60"/>
                    </a:lnTo>
                    <a:lnTo>
                      <a:pt x="254" y="60"/>
                    </a:lnTo>
                    <a:lnTo>
                      <a:pt x="254" y="58"/>
                    </a:lnTo>
                    <a:lnTo>
                      <a:pt x="254" y="58"/>
                    </a:lnTo>
                    <a:lnTo>
                      <a:pt x="252" y="52"/>
                    </a:lnTo>
                    <a:lnTo>
                      <a:pt x="252" y="52"/>
                    </a:lnTo>
                    <a:lnTo>
                      <a:pt x="258" y="52"/>
                    </a:lnTo>
                    <a:lnTo>
                      <a:pt x="258" y="52"/>
                    </a:lnTo>
                    <a:lnTo>
                      <a:pt x="262" y="54"/>
                    </a:lnTo>
                    <a:lnTo>
                      <a:pt x="262" y="54"/>
                    </a:lnTo>
                    <a:lnTo>
                      <a:pt x="264" y="48"/>
                    </a:lnTo>
                    <a:lnTo>
                      <a:pt x="264" y="48"/>
                    </a:lnTo>
                    <a:lnTo>
                      <a:pt x="280" y="64"/>
                    </a:lnTo>
                    <a:lnTo>
                      <a:pt x="280" y="64"/>
                    </a:lnTo>
                    <a:lnTo>
                      <a:pt x="280" y="66"/>
                    </a:lnTo>
                    <a:lnTo>
                      <a:pt x="278" y="68"/>
                    </a:lnTo>
                    <a:lnTo>
                      <a:pt x="278" y="68"/>
                    </a:lnTo>
                    <a:lnTo>
                      <a:pt x="272" y="68"/>
                    </a:lnTo>
                    <a:lnTo>
                      <a:pt x="272" y="68"/>
                    </a:lnTo>
                    <a:lnTo>
                      <a:pt x="276" y="76"/>
                    </a:lnTo>
                    <a:lnTo>
                      <a:pt x="276" y="76"/>
                    </a:lnTo>
                    <a:lnTo>
                      <a:pt x="276" y="76"/>
                    </a:lnTo>
                    <a:lnTo>
                      <a:pt x="276" y="76"/>
                    </a:lnTo>
                    <a:lnTo>
                      <a:pt x="282" y="84"/>
                    </a:lnTo>
                    <a:lnTo>
                      <a:pt x="282" y="84"/>
                    </a:lnTo>
                    <a:lnTo>
                      <a:pt x="284" y="86"/>
                    </a:lnTo>
                    <a:lnTo>
                      <a:pt x="282" y="88"/>
                    </a:lnTo>
                    <a:lnTo>
                      <a:pt x="282" y="88"/>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fr-FR" sz="3017" dirty="0"/>
              </a:p>
            </p:txBody>
          </p:sp>
          <p:sp>
            <p:nvSpPr>
              <p:cNvPr id="51" name="Freeform 26"/>
              <p:cNvSpPr>
                <a:spLocks/>
              </p:cNvSpPr>
              <p:nvPr userDrawn="1"/>
            </p:nvSpPr>
            <p:spPr bwMode="auto">
              <a:xfrm>
                <a:off x="5972739" y="1659098"/>
                <a:ext cx="591186" cy="848525"/>
              </a:xfrm>
              <a:custGeom>
                <a:avLst/>
                <a:gdLst>
                  <a:gd name="T0" fmla="*/ 198 w 340"/>
                  <a:gd name="T1" fmla="*/ 372 h 488"/>
                  <a:gd name="T2" fmla="*/ 248 w 340"/>
                  <a:gd name="T3" fmla="*/ 350 h 488"/>
                  <a:gd name="T4" fmla="*/ 290 w 340"/>
                  <a:gd name="T5" fmla="*/ 314 h 488"/>
                  <a:gd name="T6" fmla="*/ 320 w 340"/>
                  <a:gd name="T7" fmla="*/ 270 h 488"/>
                  <a:gd name="T8" fmla="*/ 336 w 340"/>
                  <a:gd name="T9" fmla="*/ 220 h 488"/>
                  <a:gd name="T10" fmla="*/ 340 w 340"/>
                  <a:gd name="T11" fmla="*/ 164 h 488"/>
                  <a:gd name="T12" fmla="*/ 326 w 340"/>
                  <a:gd name="T13" fmla="*/ 106 h 488"/>
                  <a:gd name="T14" fmla="*/ 296 w 340"/>
                  <a:gd name="T15" fmla="*/ 54 h 488"/>
                  <a:gd name="T16" fmla="*/ 274 w 340"/>
                  <a:gd name="T17" fmla="*/ 18 h 488"/>
                  <a:gd name="T18" fmla="*/ 276 w 340"/>
                  <a:gd name="T19" fmla="*/ 10 h 488"/>
                  <a:gd name="T20" fmla="*/ 272 w 340"/>
                  <a:gd name="T21" fmla="*/ 2 h 488"/>
                  <a:gd name="T22" fmla="*/ 258 w 340"/>
                  <a:gd name="T23" fmla="*/ 2 h 488"/>
                  <a:gd name="T24" fmla="*/ 244 w 340"/>
                  <a:gd name="T25" fmla="*/ 20 h 488"/>
                  <a:gd name="T26" fmla="*/ 242 w 340"/>
                  <a:gd name="T27" fmla="*/ 28 h 488"/>
                  <a:gd name="T28" fmla="*/ 246 w 340"/>
                  <a:gd name="T29" fmla="*/ 38 h 488"/>
                  <a:gd name="T30" fmla="*/ 248 w 340"/>
                  <a:gd name="T31" fmla="*/ 38 h 488"/>
                  <a:gd name="T32" fmla="*/ 268 w 340"/>
                  <a:gd name="T33" fmla="*/ 56 h 488"/>
                  <a:gd name="T34" fmla="*/ 306 w 340"/>
                  <a:gd name="T35" fmla="*/ 114 h 488"/>
                  <a:gd name="T36" fmla="*/ 318 w 340"/>
                  <a:gd name="T37" fmla="*/ 182 h 488"/>
                  <a:gd name="T38" fmla="*/ 312 w 340"/>
                  <a:gd name="T39" fmla="*/ 226 h 488"/>
                  <a:gd name="T40" fmla="*/ 290 w 340"/>
                  <a:gd name="T41" fmla="*/ 276 h 488"/>
                  <a:gd name="T42" fmla="*/ 254 w 340"/>
                  <a:gd name="T43" fmla="*/ 316 h 488"/>
                  <a:gd name="T44" fmla="*/ 226 w 340"/>
                  <a:gd name="T45" fmla="*/ 336 h 488"/>
                  <a:gd name="T46" fmla="*/ 180 w 340"/>
                  <a:gd name="T47" fmla="*/ 354 h 488"/>
                  <a:gd name="T48" fmla="*/ 132 w 340"/>
                  <a:gd name="T49" fmla="*/ 358 h 488"/>
                  <a:gd name="T50" fmla="*/ 98 w 340"/>
                  <a:gd name="T51" fmla="*/ 354 h 488"/>
                  <a:gd name="T52" fmla="*/ 78 w 340"/>
                  <a:gd name="T53" fmla="*/ 350 h 488"/>
                  <a:gd name="T54" fmla="*/ 68 w 340"/>
                  <a:gd name="T55" fmla="*/ 356 h 488"/>
                  <a:gd name="T56" fmla="*/ 60 w 340"/>
                  <a:gd name="T57" fmla="*/ 372 h 488"/>
                  <a:gd name="T58" fmla="*/ 58 w 340"/>
                  <a:gd name="T59" fmla="*/ 382 h 488"/>
                  <a:gd name="T60" fmla="*/ 64 w 340"/>
                  <a:gd name="T61" fmla="*/ 388 h 488"/>
                  <a:gd name="T62" fmla="*/ 76 w 340"/>
                  <a:gd name="T63" fmla="*/ 388 h 488"/>
                  <a:gd name="T64" fmla="*/ 86 w 340"/>
                  <a:gd name="T65" fmla="*/ 374 h 488"/>
                  <a:gd name="T66" fmla="*/ 110 w 340"/>
                  <a:gd name="T67" fmla="*/ 378 h 488"/>
                  <a:gd name="T68" fmla="*/ 112 w 340"/>
                  <a:gd name="T69" fmla="*/ 384 h 488"/>
                  <a:gd name="T70" fmla="*/ 112 w 340"/>
                  <a:gd name="T71" fmla="*/ 384 h 488"/>
                  <a:gd name="T72" fmla="*/ 112 w 340"/>
                  <a:gd name="T73" fmla="*/ 392 h 488"/>
                  <a:gd name="T74" fmla="*/ 108 w 340"/>
                  <a:gd name="T75" fmla="*/ 410 h 488"/>
                  <a:gd name="T76" fmla="*/ 98 w 340"/>
                  <a:gd name="T77" fmla="*/ 426 h 488"/>
                  <a:gd name="T78" fmla="*/ 72 w 340"/>
                  <a:gd name="T79" fmla="*/ 448 h 488"/>
                  <a:gd name="T80" fmla="*/ 16 w 340"/>
                  <a:gd name="T81" fmla="*/ 468 h 488"/>
                  <a:gd name="T82" fmla="*/ 2 w 340"/>
                  <a:gd name="T83" fmla="*/ 474 h 488"/>
                  <a:gd name="T84" fmla="*/ 0 w 340"/>
                  <a:gd name="T85" fmla="*/ 484 h 488"/>
                  <a:gd name="T86" fmla="*/ 8 w 340"/>
                  <a:gd name="T87" fmla="*/ 488 h 488"/>
                  <a:gd name="T88" fmla="*/ 138 w 340"/>
                  <a:gd name="T89" fmla="*/ 488 h 488"/>
                  <a:gd name="T90" fmla="*/ 264 w 340"/>
                  <a:gd name="T91" fmla="*/ 488 h 488"/>
                  <a:gd name="T92" fmla="*/ 272 w 340"/>
                  <a:gd name="T93" fmla="*/ 484 h 488"/>
                  <a:gd name="T94" fmla="*/ 272 w 340"/>
                  <a:gd name="T95" fmla="*/ 474 h 488"/>
                  <a:gd name="T96" fmla="*/ 258 w 340"/>
                  <a:gd name="T97" fmla="*/ 468 h 488"/>
                  <a:gd name="T98" fmla="*/ 202 w 340"/>
                  <a:gd name="T99" fmla="*/ 448 h 488"/>
                  <a:gd name="T100" fmla="*/ 176 w 340"/>
                  <a:gd name="T101" fmla="*/ 426 h 488"/>
                  <a:gd name="T102" fmla="*/ 166 w 340"/>
                  <a:gd name="T103" fmla="*/ 410 h 488"/>
                  <a:gd name="T104" fmla="*/ 162 w 340"/>
                  <a:gd name="T105" fmla="*/ 390 h 488"/>
                  <a:gd name="T106" fmla="*/ 162 w 340"/>
                  <a:gd name="T107" fmla="*/ 384 h 488"/>
                  <a:gd name="T108" fmla="*/ 180 w 340"/>
                  <a:gd name="T109" fmla="*/ 378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0" h="488">
                    <a:moveTo>
                      <a:pt x="180" y="378"/>
                    </a:moveTo>
                    <a:lnTo>
                      <a:pt x="180" y="378"/>
                    </a:lnTo>
                    <a:lnTo>
                      <a:pt x="198" y="372"/>
                    </a:lnTo>
                    <a:lnTo>
                      <a:pt x="216" y="366"/>
                    </a:lnTo>
                    <a:lnTo>
                      <a:pt x="232" y="358"/>
                    </a:lnTo>
                    <a:lnTo>
                      <a:pt x="248" y="350"/>
                    </a:lnTo>
                    <a:lnTo>
                      <a:pt x="262" y="338"/>
                    </a:lnTo>
                    <a:lnTo>
                      <a:pt x="276" y="328"/>
                    </a:lnTo>
                    <a:lnTo>
                      <a:pt x="290" y="314"/>
                    </a:lnTo>
                    <a:lnTo>
                      <a:pt x="300" y="300"/>
                    </a:lnTo>
                    <a:lnTo>
                      <a:pt x="310" y="286"/>
                    </a:lnTo>
                    <a:lnTo>
                      <a:pt x="320" y="270"/>
                    </a:lnTo>
                    <a:lnTo>
                      <a:pt x="326" y="254"/>
                    </a:lnTo>
                    <a:lnTo>
                      <a:pt x="332" y="236"/>
                    </a:lnTo>
                    <a:lnTo>
                      <a:pt x="336" y="220"/>
                    </a:lnTo>
                    <a:lnTo>
                      <a:pt x="340" y="202"/>
                    </a:lnTo>
                    <a:lnTo>
                      <a:pt x="340" y="182"/>
                    </a:lnTo>
                    <a:lnTo>
                      <a:pt x="340" y="164"/>
                    </a:lnTo>
                    <a:lnTo>
                      <a:pt x="340" y="164"/>
                    </a:lnTo>
                    <a:lnTo>
                      <a:pt x="334" y="134"/>
                    </a:lnTo>
                    <a:lnTo>
                      <a:pt x="326" y="106"/>
                    </a:lnTo>
                    <a:lnTo>
                      <a:pt x="314" y="80"/>
                    </a:lnTo>
                    <a:lnTo>
                      <a:pt x="296" y="54"/>
                    </a:lnTo>
                    <a:lnTo>
                      <a:pt x="296" y="54"/>
                    </a:lnTo>
                    <a:lnTo>
                      <a:pt x="284" y="40"/>
                    </a:lnTo>
                    <a:lnTo>
                      <a:pt x="268" y="26"/>
                    </a:lnTo>
                    <a:lnTo>
                      <a:pt x="274" y="18"/>
                    </a:lnTo>
                    <a:lnTo>
                      <a:pt x="274" y="18"/>
                    </a:lnTo>
                    <a:lnTo>
                      <a:pt x="276" y="14"/>
                    </a:lnTo>
                    <a:lnTo>
                      <a:pt x="276" y="10"/>
                    </a:lnTo>
                    <a:lnTo>
                      <a:pt x="274" y="4"/>
                    </a:lnTo>
                    <a:lnTo>
                      <a:pt x="272" y="2"/>
                    </a:lnTo>
                    <a:lnTo>
                      <a:pt x="272" y="2"/>
                    </a:lnTo>
                    <a:lnTo>
                      <a:pt x="268" y="0"/>
                    </a:lnTo>
                    <a:lnTo>
                      <a:pt x="262" y="0"/>
                    </a:lnTo>
                    <a:lnTo>
                      <a:pt x="258" y="2"/>
                    </a:lnTo>
                    <a:lnTo>
                      <a:pt x="256" y="4"/>
                    </a:lnTo>
                    <a:lnTo>
                      <a:pt x="244" y="20"/>
                    </a:lnTo>
                    <a:lnTo>
                      <a:pt x="244" y="20"/>
                    </a:lnTo>
                    <a:lnTo>
                      <a:pt x="242" y="24"/>
                    </a:lnTo>
                    <a:lnTo>
                      <a:pt x="242" y="24"/>
                    </a:lnTo>
                    <a:lnTo>
                      <a:pt x="242" y="28"/>
                    </a:lnTo>
                    <a:lnTo>
                      <a:pt x="242" y="32"/>
                    </a:lnTo>
                    <a:lnTo>
                      <a:pt x="242" y="32"/>
                    </a:lnTo>
                    <a:lnTo>
                      <a:pt x="246" y="38"/>
                    </a:lnTo>
                    <a:lnTo>
                      <a:pt x="246" y="38"/>
                    </a:lnTo>
                    <a:lnTo>
                      <a:pt x="248" y="38"/>
                    </a:lnTo>
                    <a:lnTo>
                      <a:pt x="248" y="38"/>
                    </a:lnTo>
                    <a:lnTo>
                      <a:pt x="250" y="40"/>
                    </a:lnTo>
                    <a:lnTo>
                      <a:pt x="250" y="40"/>
                    </a:lnTo>
                    <a:lnTo>
                      <a:pt x="268" y="56"/>
                    </a:lnTo>
                    <a:lnTo>
                      <a:pt x="284" y="74"/>
                    </a:lnTo>
                    <a:lnTo>
                      <a:pt x="298" y="94"/>
                    </a:lnTo>
                    <a:lnTo>
                      <a:pt x="306" y="114"/>
                    </a:lnTo>
                    <a:lnTo>
                      <a:pt x="314" y="136"/>
                    </a:lnTo>
                    <a:lnTo>
                      <a:pt x="318" y="158"/>
                    </a:lnTo>
                    <a:lnTo>
                      <a:pt x="318" y="182"/>
                    </a:lnTo>
                    <a:lnTo>
                      <a:pt x="316" y="208"/>
                    </a:lnTo>
                    <a:lnTo>
                      <a:pt x="316" y="208"/>
                    </a:lnTo>
                    <a:lnTo>
                      <a:pt x="312" y="226"/>
                    </a:lnTo>
                    <a:lnTo>
                      <a:pt x="306" y="244"/>
                    </a:lnTo>
                    <a:lnTo>
                      <a:pt x="300" y="260"/>
                    </a:lnTo>
                    <a:lnTo>
                      <a:pt x="290" y="276"/>
                    </a:lnTo>
                    <a:lnTo>
                      <a:pt x="280" y="290"/>
                    </a:lnTo>
                    <a:lnTo>
                      <a:pt x="268" y="304"/>
                    </a:lnTo>
                    <a:lnTo>
                      <a:pt x="254" y="316"/>
                    </a:lnTo>
                    <a:lnTo>
                      <a:pt x="240" y="328"/>
                    </a:lnTo>
                    <a:lnTo>
                      <a:pt x="240" y="328"/>
                    </a:lnTo>
                    <a:lnTo>
                      <a:pt x="226" y="336"/>
                    </a:lnTo>
                    <a:lnTo>
                      <a:pt x="210" y="344"/>
                    </a:lnTo>
                    <a:lnTo>
                      <a:pt x="196" y="350"/>
                    </a:lnTo>
                    <a:lnTo>
                      <a:pt x="180" y="354"/>
                    </a:lnTo>
                    <a:lnTo>
                      <a:pt x="164" y="358"/>
                    </a:lnTo>
                    <a:lnTo>
                      <a:pt x="148" y="358"/>
                    </a:lnTo>
                    <a:lnTo>
                      <a:pt x="132" y="358"/>
                    </a:lnTo>
                    <a:lnTo>
                      <a:pt x="114" y="356"/>
                    </a:lnTo>
                    <a:lnTo>
                      <a:pt x="114" y="356"/>
                    </a:lnTo>
                    <a:lnTo>
                      <a:pt x="98" y="354"/>
                    </a:lnTo>
                    <a:lnTo>
                      <a:pt x="84" y="350"/>
                    </a:lnTo>
                    <a:lnTo>
                      <a:pt x="84" y="350"/>
                    </a:lnTo>
                    <a:lnTo>
                      <a:pt x="78" y="350"/>
                    </a:lnTo>
                    <a:lnTo>
                      <a:pt x="74" y="350"/>
                    </a:lnTo>
                    <a:lnTo>
                      <a:pt x="70" y="352"/>
                    </a:lnTo>
                    <a:lnTo>
                      <a:pt x="68" y="356"/>
                    </a:lnTo>
                    <a:lnTo>
                      <a:pt x="68" y="356"/>
                    </a:lnTo>
                    <a:lnTo>
                      <a:pt x="68" y="358"/>
                    </a:lnTo>
                    <a:lnTo>
                      <a:pt x="60" y="372"/>
                    </a:lnTo>
                    <a:lnTo>
                      <a:pt x="60" y="372"/>
                    </a:lnTo>
                    <a:lnTo>
                      <a:pt x="58" y="376"/>
                    </a:lnTo>
                    <a:lnTo>
                      <a:pt x="58" y="382"/>
                    </a:lnTo>
                    <a:lnTo>
                      <a:pt x="60" y="386"/>
                    </a:lnTo>
                    <a:lnTo>
                      <a:pt x="64" y="388"/>
                    </a:lnTo>
                    <a:lnTo>
                      <a:pt x="64" y="388"/>
                    </a:lnTo>
                    <a:lnTo>
                      <a:pt x="68" y="390"/>
                    </a:lnTo>
                    <a:lnTo>
                      <a:pt x="72" y="390"/>
                    </a:lnTo>
                    <a:lnTo>
                      <a:pt x="76" y="388"/>
                    </a:lnTo>
                    <a:lnTo>
                      <a:pt x="80" y="384"/>
                    </a:lnTo>
                    <a:lnTo>
                      <a:pt x="86" y="374"/>
                    </a:lnTo>
                    <a:lnTo>
                      <a:pt x="86" y="374"/>
                    </a:lnTo>
                    <a:lnTo>
                      <a:pt x="102" y="376"/>
                    </a:lnTo>
                    <a:lnTo>
                      <a:pt x="102" y="376"/>
                    </a:lnTo>
                    <a:lnTo>
                      <a:pt x="110" y="378"/>
                    </a:lnTo>
                    <a:lnTo>
                      <a:pt x="112" y="380"/>
                    </a:lnTo>
                    <a:lnTo>
                      <a:pt x="112" y="384"/>
                    </a:lnTo>
                    <a:lnTo>
                      <a:pt x="112" y="384"/>
                    </a:lnTo>
                    <a:lnTo>
                      <a:pt x="112" y="384"/>
                    </a:lnTo>
                    <a:lnTo>
                      <a:pt x="112" y="384"/>
                    </a:lnTo>
                    <a:lnTo>
                      <a:pt x="112" y="384"/>
                    </a:lnTo>
                    <a:lnTo>
                      <a:pt x="112" y="390"/>
                    </a:lnTo>
                    <a:lnTo>
                      <a:pt x="112" y="390"/>
                    </a:lnTo>
                    <a:lnTo>
                      <a:pt x="112" y="392"/>
                    </a:lnTo>
                    <a:lnTo>
                      <a:pt x="112" y="392"/>
                    </a:lnTo>
                    <a:lnTo>
                      <a:pt x="110" y="402"/>
                    </a:lnTo>
                    <a:lnTo>
                      <a:pt x="108" y="410"/>
                    </a:lnTo>
                    <a:lnTo>
                      <a:pt x="104" y="418"/>
                    </a:lnTo>
                    <a:lnTo>
                      <a:pt x="98" y="426"/>
                    </a:lnTo>
                    <a:lnTo>
                      <a:pt x="98" y="426"/>
                    </a:lnTo>
                    <a:lnTo>
                      <a:pt x="86" y="438"/>
                    </a:lnTo>
                    <a:lnTo>
                      <a:pt x="72" y="448"/>
                    </a:lnTo>
                    <a:lnTo>
                      <a:pt x="72" y="448"/>
                    </a:lnTo>
                    <a:lnTo>
                      <a:pt x="58" y="454"/>
                    </a:lnTo>
                    <a:lnTo>
                      <a:pt x="44" y="458"/>
                    </a:lnTo>
                    <a:lnTo>
                      <a:pt x="16" y="468"/>
                    </a:lnTo>
                    <a:lnTo>
                      <a:pt x="16" y="468"/>
                    </a:lnTo>
                    <a:lnTo>
                      <a:pt x="8" y="470"/>
                    </a:lnTo>
                    <a:lnTo>
                      <a:pt x="2" y="474"/>
                    </a:lnTo>
                    <a:lnTo>
                      <a:pt x="2" y="474"/>
                    </a:lnTo>
                    <a:lnTo>
                      <a:pt x="0" y="478"/>
                    </a:lnTo>
                    <a:lnTo>
                      <a:pt x="0" y="484"/>
                    </a:lnTo>
                    <a:lnTo>
                      <a:pt x="4" y="488"/>
                    </a:lnTo>
                    <a:lnTo>
                      <a:pt x="8" y="488"/>
                    </a:lnTo>
                    <a:lnTo>
                      <a:pt x="8" y="488"/>
                    </a:lnTo>
                    <a:lnTo>
                      <a:pt x="40" y="488"/>
                    </a:lnTo>
                    <a:lnTo>
                      <a:pt x="136" y="488"/>
                    </a:lnTo>
                    <a:lnTo>
                      <a:pt x="138" y="488"/>
                    </a:lnTo>
                    <a:lnTo>
                      <a:pt x="234" y="488"/>
                    </a:lnTo>
                    <a:lnTo>
                      <a:pt x="234" y="488"/>
                    </a:lnTo>
                    <a:lnTo>
                      <a:pt x="264" y="488"/>
                    </a:lnTo>
                    <a:lnTo>
                      <a:pt x="264" y="488"/>
                    </a:lnTo>
                    <a:lnTo>
                      <a:pt x="270" y="488"/>
                    </a:lnTo>
                    <a:lnTo>
                      <a:pt x="272" y="484"/>
                    </a:lnTo>
                    <a:lnTo>
                      <a:pt x="274" y="478"/>
                    </a:lnTo>
                    <a:lnTo>
                      <a:pt x="272" y="474"/>
                    </a:lnTo>
                    <a:lnTo>
                      <a:pt x="272" y="474"/>
                    </a:lnTo>
                    <a:lnTo>
                      <a:pt x="264" y="470"/>
                    </a:lnTo>
                    <a:lnTo>
                      <a:pt x="258" y="468"/>
                    </a:lnTo>
                    <a:lnTo>
                      <a:pt x="258" y="468"/>
                    </a:lnTo>
                    <a:lnTo>
                      <a:pt x="230" y="458"/>
                    </a:lnTo>
                    <a:lnTo>
                      <a:pt x="216" y="454"/>
                    </a:lnTo>
                    <a:lnTo>
                      <a:pt x="202" y="448"/>
                    </a:lnTo>
                    <a:lnTo>
                      <a:pt x="202" y="448"/>
                    </a:lnTo>
                    <a:lnTo>
                      <a:pt x="188" y="438"/>
                    </a:lnTo>
                    <a:lnTo>
                      <a:pt x="176" y="426"/>
                    </a:lnTo>
                    <a:lnTo>
                      <a:pt x="176" y="426"/>
                    </a:lnTo>
                    <a:lnTo>
                      <a:pt x="170" y="418"/>
                    </a:lnTo>
                    <a:lnTo>
                      <a:pt x="166" y="410"/>
                    </a:lnTo>
                    <a:lnTo>
                      <a:pt x="162" y="400"/>
                    </a:lnTo>
                    <a:lnTo>
                      <a:pt x="162" y="390"/>
                    </a:lnTo>
                    <a:lnTo>
                      <a:pt x="162" y="390"/>
                    </a:lnTo>
                    <a:lnTo>
                      <a:pt x="162" y="384"/>
                    </a:lnTo>
                    <a:lnTo>
                      <a:pt x="162" y="384"/>
                    </a:lnTo>
                    <a:lnTo>
                      <a:pt x="162" y="384"/>
                    </a:lnTo>
                    <a:lnTo>
                      <a:pt x="162" y="380"/>
                    </a:lnTo>
                    <a:lnTo>
                      <a:pt x="162" y="380"/>
                    </a:lnTo>
                    <a:lnTo>
                      <a:pt x="180" y="378"/>
                    </a:lnTo>
                    <a:lnTo>
                      <a:pt x="180" y="378"/>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fr-FR" sz="3017" dirty="0"/>
              </a:p>
            </p:txBody>
          </p:sp>
        </p:grpSp>
        <p:sp>
          <p:nvSpPr>
            <p:cNvPr id="41" name="Freeform 9"/>
            <p:cNvSpPr>
              <a:spLocks noEditPoints="1"/>
            </p:cNvSpPr>
            <p:nvPr userDrawn="1"/>
          </p:nvSpPr>
          <p:spPr bwMode="auto">
            <a:xfrm>
              <a:off x="5629730" y="1775055"/>
              <a:ext cx="714575" cy="685311"/>
            </a:xfrm>
            <a:custGeom>
              <a:avLst/>
              <a:gdLst>
                <a:gd name="T0" fmla="*/ 290 w 334"/>
                <a:gd name="T1" fmla="*/ 33 h 320"/>
                <a:gd name="T2" fmla="*/ 211 w 334"/>
                <a:gd name="T3" fmla="*/ 0 h 320"/>
                <a:gd name="T4" fmla="*/ 132 w 334"/>
                <a:gd name="T5" fmla="*/ 33 h 320"/>
                <a:gd name="T6" fmla="*/ 119 w 334"/>
                <a:gd name="T7" fmla="*/ 175 h 320"/>
                <a:gd name="T8" fmla="*/ 90 w 334"/>
                <a:gd name="T9" fmla="*/ 205 h 320"/>
                <a:gd name="T10" fmla="*/ 67 w 334"/>
                <a:gd name="T11" fmla="*/ 214 h 320"/>
                <a:gd name="T12" fmla="*/ 12 w 334"/>
                <a:gd name="T13" fmla="*/ 269 h 320"/>
                <a:gd name="T14" fmla="*/ 12 w 334"/>
                <a:gd name="T15" fmla="*/ 311 h 320"/>
                <a:gd name="T16" fmla="*/ 33 w 334"/>
                <a:gd name="T17" fmla="*/ 320 h 320"/>
                <a:gd name="T18" fmla="*/ 54 w 334"/>
                <a:gd name="T19" fmla="*/ 311 h 320"/>
                <a:gd name="T20" fmla="*/ 109 w 334"/>
                <a:gd name="T21" fmla="*/ 256 h 320"/>
                <a:gd name="T22" fmla="*/ 118 w 334"/>
                <a:gd name="T23" fmla="*/ 233 h 320"/>
                <a:gd name="T24" fmla="*/ 147 w 334"/>
                <a:gd name="T25" fmla="*/ 204 h 320"/>
                <a:gd name="T26" fmla="*/ 211 w 334"/>
                <a:gd name="T27" fmla="*/ 224 h 320"/>
                <a:gd name="T28" fmla="*/ 290 w 334"/>
                <a:gd name="T29" fmla="*/ 191 h 320"/>
                <a:gd name="T30" fmla="*/ 290 w 334"/>
                <a:gd name="T31" fmla="*/ 33 h 320"/>
                <a:gd name="T32" fmla="*/ 262 w 334"/>
                <a:gd name="T33" fmla="*/ 163 h 320"/>
                <a:gd name="T34" fmla="*/ 211 w 334"/>
                <a:gd name="T35" fmla="*/ 184 h 320"/>
                <a:gd name="T36" fmla="*/ 165 w 334"/>
                <a:gd name="T37" fmla="*/ 167 h 320"/>
                <a:gd name="T38" fmla="*/ 161 w 334"/>
                <a:gd name="T39" fmla="*/ 162 h 320"/>
                <a:gd name="T40" fmla="*/ 156 w 334"/>
                <a:gd name="T41" fmla="*/ 158 h 320"/>
                <a:gd name="T42" fmla="*/ 160 w 334"/>
                <a:gd name="T43" fmla="*/ 61 h 320"/>
                <a:gd name="T44" fmla="*/ 211 w 334"/>
                <a:gd name="T45" fmla="*/ 40 h 320"/>
                <a:gd name="T46" fmla="*/ 211 w 334"/>
                <a:gd name="T47" fmla="*/ 40 h 320"/>
                <a:gd name="T48" fmla="*/ 262 w 334"/>
                <a:gd name="T49" fmla="*/ 61 h 320"/>
                <a:gd name="T50" fmla="*/ 283 w 334"/>
                <a:gd name="T51" fmla="*/ 112 h 320"/>
                <a:gd name="T52" fmla="*/ 262 w 334"/>
                <a:gd name="T53" fmla="*/ 16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4" h="320">
                  <a:moveTo>
                    <a:pt x="290" y="33"/>
                  </a:moveTo>
                  <a:cubicBezTo>
                    <a:pt x="268" y="11"/>
                    <a:pt x="240" y="0"/>
                    <a:pt x="211" y="0"/>
                  </a:cubicBezTo>
                  <a:cubicBezTo>
                    <a:pt x="182" y="0"/>
                    <a:pt x="154" y="11"/>
                    <a:pt x="132" y="33"/>
                  </a:cubicBezTo>
                  <a:cubicBezTo>
                    <a:pt x="93" y="72"/>
                    <a:pt x="89" y="132"/>
                    <a:pt x="119" y="175"/>
                  </a:cubicBezTo>
                  <a:cubicBezTo>
                    <a:pt x="90" y="205"/>
                    <a:pt x="90" y="205"/>
                    <a:pt x="90" y="205"/>
                  </a:cubicBezTo>
                  <a:cubicBezTo>
                    <a:pt x="82" y="205"/>
                    <a:pt x="73" y="207"/>
                    <a:pt x="67" y="214"/>
                  </a:cubicBezTo>
                  <a:cubicBezTo>
                    <a:pt x="12" y="269"/>
                    <a:pt x="12" y="269"/>
                    <a:pt x="12" y="269"/>
                  </a:cubicBezTo>
                  <a:cubicBezTo>
                    <a:pt x="0" y="280"/>
                    <a:pt x="0" y="299"/>
                    <a:pt x="12" y="311"/>
                  </a:cubicBezTo>
                  <a:cubicBezTo>
                    <a:pt x="18" y="317"/>
                    <a:pt x="25" y="320"/>
                    <a:pt x="33" y="320"/>
                  </a:cubicBezTo>
                  <a:cubicBezTo>
                    <a:pt x="41" y="320"/>
                    <a:pt x="48" y="317"/>
                    <a:pt x="54" y="311"/>
                  </a:cubicBezTo>
                  <a:cubicBezTo>
                    <a:pt x="109" y="256"/>
                    <a:pt x="109" y="256"/>
                    <a:pt x="109" y="256"/>
                  </a:cubicBezTo>
                  <a:cubicBezTo>
                    <a:pt x="116" y="250"/>
                    <a:pt x="118" y="241"/>
                    <a:pt x="118" y="233"/>
                  </a:cubicBezTo>
                  <a:cubicBezTo>
                    <a:pt x="147" y="204"/>
                    <a:pt x="147" y="204"/>
                    <a:pt x="147" y="204"/>
                  </a:cubicBezTo>
                  <a:cubicBezTo>
                    <a:pt x="167" y="217"/>
                    <a:pt x="189" y="224"/>
                    <a:pt x="211" y="224"/>
                  </a:cubicBezTo>
                  <a:cubicBezTo>
                    <a:pt x="240" y="224"/>
                    <a:pt x="268" y="213"/>
                    <a:pt x="290" y="191"/>
                  </a:cubicBezTo>
                  <a:cubicBezTo>
                    <a:pt x="334" y="147"/>
                    <a:pt x="334" y="77"/>
                    <a:pt x="290" y="33"/>
                  </a:cubicBezTo>
                  <a:close/>
                  <a:moveTo>
                    <a:pt x="262" y="163"/>
                  </a:moveTo>
                  <a:cubicBezTo>
                    <a:pt x="248" y="176"/>
                    <a:pt x="230" y="184"/>
                    <a:pt x="211" y="184"/>
                  </a:cubicBezTo>
                  <a:cubicBezTo>
                    <a:pt x="194" y="184"/>
                    <a:pt x="178" y="178"/>
                    <a:pt x="165" y="167"/>
                  </a:cubicBezTo>
                  <a:cubicBezTo>
                    <a:pt x="164" y="165"/>
                    <a:pt x="163" y="163"/>
                    <a:pt x="161" y="162"/>
                  </a:cubicBezTo>
                  <a:cubicBezTo>
                    <a:pt x="160" y="160"/>
                    <a:pt x="158" y="159"/>
                    <a:pt x="156" y="158"/>
                  </a:cubicBezTo>
                  <a:cubicBezTo>
                    <a:pt x="132" y="130"/>
                    <a:pt x="134" y="88"/>
                    <a:pt x="160" y="61"/>
                  </a:cubicBezTo>
                  <a:cubicBezTo>
                    <a:pt x="174" y="48"/>
                    <a:pt x="192" y="40"/>
                    <a:pt x="211" y="40"/>
                  </a:cubicBezTo>
                  <a:cubicBezTo>
                    <a:pt x="211" y="40"/>
                    <a:pt x="211" y="40"/>
                    <a:pt x="211" y="40"/>
                  </a:cubicBezTo>
                  <a:cubicBezTo>
                    <a:pt x="230" y="40"/>
                    <a:pt x="248" y="48"/>
                    <a:pt x="262" y="61"/>
                  </a:cubicBezTo>
                  <a:cubicBezTo>
                    <a:pt x="275" y="75"/>
                    <a:pt x="283" y="93"/>
                    <a:pt x="283" y="112"/>
                  </a:cubicBezTo>
                  <a:cubicBezTo>
                    <a:pt x="283" y="131"/>
                    <a:pt x="275" y="149"/>
                    <a:pt x="262" y="16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fr-FR" sz="3017" dirty="0"/>
            </a:p>
          </p:txBody>
        </p:sp>
      </p:grpSp>
      <p:sp>
        <p:nvSpPr>
          <p:cNvPr id="2" name="Title 1"/>
          <p:cNvSpPr>
            <a:spLocks noGrp="1"/>
          </p:cNvSpPr>
          <p:nvPr userDrawn="1">
            <p:ph type="title"/>
          </p:nvPr>
        </p:nvSpPr>
        <p:spPr>
          <a:xfrm>
            <a:off x="1655130" y="517221"/>
            <a:ext cx="7190501" cy="618293"/>
          </a:xfrm>
        </p:spPr>
        <p:txBody>
          <a:bodyPr anchor="t">
            <a:noAutofit/>
          </a:bodyPr>
          <a:lstStyle>
            <a:lvl1pPr>
              <a:defRPr sz="3394" b="1" cap="none" baseline="0">
                <a:solidFill>
                  <a:srgbClr val="005D7E"/>
                </a:solidFill>
                <a:latin typeface="+mj-lt"/>
              </a:defRPr>
            </a:lvl1pPr>
          </a:lstStyle>
          <a:p>
            <a:r>
              <a:rPr lang="fr-FR" dirty="0"/>
              <a:t>Cliquez et modifiez le titre</a:t>
            </a:r>
            <a:endParaRPr lang="en-US" dirty="0"/>
          </a:p>
        </p:txBody>
      </p:sp>
      <p:sp>
        <p:nvSpPr>
          <p:cNvPr id="85" name="Rectangle 84"/>
          <p:cNvSpPr/>
          <p:nvPr userDrawn="1"/>
        </p:nvSpPr>
        <p:spPr>
          <a:xfrm>
            <a:off x="-553636" y="834686"/>
            <a:ext cx="81112" cy="81112"/>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pic>
        <p:nvPicPr>
          <p:cNvPr id="202" name="Image 201"/>
          <p:cNvPicPr>
            <a:picLocks noChangeAspect="1"/>
          </p:cNvPicPr>
          <p:nvPr userDrawn="1"/>
        </p:nvPicPr>
        <p:blipFill>
          <a:blip r:embed="rId2" cstate="screen">
            <a:duotone>
              <a:prstClr val="black"/>
              <a:schemeClr val="accent1">
                <a:tint val="45000"/>
                <a:satMod val="400000"/>
              </a:schemeClr>
            </a:duotone>
            <a:alphaModFix amt="35000"/>
            <a:extLst>
              <a:ext uri="{28A0092B-C50C-407E-A947-70E740481C1C}">
                <a14:useLocalDpi xmlns:a14="http://schemas.microsoft.com/office/drawing/2010/main"/>
              </a:ext>
            </a:extLst>
          </a:blip>
          <a:stretch>
            <a:fillRect/>
          </a:stretch>
        </p:blipFill>
        <p:spPr>
          <a:xfrm flipH="1">
            <a:off x="-1124676" y="-594174"/>
            <a:ext cx="2481949" cy="1492271"/>
          </a:xfrm>
          <a:prstGeom prst="rect">
            <a:avLst/>
          </a:prstGeom>
          <a:ln>
            <a:noFill/>
          </a:ln>
        </p:spPr>
      </p:pic>
      <p:sp>
        <p:nvSpPr>
          <p:cNvPr id="203" name="Arc 202"/>
          <p:cNvSpPr/>
          <p:nvPr userDrawn="1"/>
        </p:nvSpPr>
        <p:spPr>
          <a:xfrm rot="9980275" flipH="1">
            <a:off x="-1516319" y="-917245"/>
            <a:ext cx="3381334" cy="2029582"/>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3017" dirty="0"/>
          </a:p>
        </p:txBody>
      </p:sp>
      <p:sp>
        <p:nvSpPr>
          <p:cNvPr id="204" name="Arc 203"/>
          <p:cNvSpPr/>
          <p:nvPr userDrawn="1"/>
        </p:nvSpPr>
        <p:spPr>
          <a:xfrm rot="9980275" flipH="1">
            <a:off x="-1814733" y="-899824"/>
            <a:ext cx="3522008" cy="2185116"/>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3017" dirty="0"/>
          </a:p>
        </p:txBody>
      </p:sp>
      <p:grpSp>
        <p:nvGrpSpPr>
          <p:cNvPr id="13" name="Grouper 12"/>
          <p:cNvGrpSpPr/>
          <p:nvPr userDrawn="1"/>
        </p:nvGrpSpPr>
        <p:grpSpPr>
          <a:xfrm>
            <a:off x="-541841" y="-44421"/>
            <a:ext cx="2198336" cy="1093851"/>
            <a:chOff x="-197426" y="-15607"/>
            <a:chExt cx="1793469" cy="892397"/>
          </a:xfrm>
        </p:grpSpPr>
        <p:sp>
          <p:nvSpPr>
            <p:cNvPr id="60" name="Ellipse 59"/>
            <p:cNvSpPr/>
            <p:nvPr/>
          </p:nvSpPr>
          <p:spPr>
            <a:xfrm>
              <a:off x="159777" y="661223"/>
              <a:ext cx="77681" cy="776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65" name="Ellipse 64"/>
            <p:cNvSpPr/>
            <p:nvPr/>
          </p:nvSpPr>
          <p:spPr>
            <a:xfrm>
              <a:off x="645484" y="755151"/>
              <a:ext cx="89578" cy="89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75" name="Losange 74"/>
            <p:cNvSpPr/>
            <p:nvPr/>
          </p:nvSpPr>
          <p:spPr>
            <a:xfrm>
              <a:off x="-60445" y="-549"/>
              <a:ext cx="406962" cy="4069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78" name="Rectangle 77"/>
            <p:cNvSpPr/>
            <p:nvPr/>
          </p:nvSpPr>
          <p:spPr>
            <a:xfrm>
              <a:off x="1201480" y="681648"/>
              <a:ext cx="72105" cy="7210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119" name="Ellipse 118"/>
            <p:cNvSpPr/>
            <p:nvPr userDrawn="1"/>
          </p:nvSpPr>
          <p:spPr>
            <a:xfrm>
              <a:off x="318441" y="524855"/>
              <a:ext cx="279711" cy="279711"/>
            </a:xfrm>
            <a:prstGeom prst="ellipse">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151" name="Ellipse 150"/>
            <p:cNvSpPr/>
            <p:nvPr userDrawn="1"/>
          </p:nvSpPr>
          <p:spPr>
            <a:xfrm>
              <a:off x="763196" y="554831"/>
              <a:ext cx="149595" cy="149595"/>
            </a:xfrm>
            <a:prstGeom prst="ellipse">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155" name="Ellipse 154"/>
            <p:cNvSpPr/>
            <p:nvPr userDrawn="1"/>
          </p:nvSpPr>
          <p:spPr>
            <a:xfrm>
              <a:off x="249368" y="376105"/>
              <a:ext cx="101183" cy="1011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160" name="Ellipse 159"/>
            <p:cNvSpPr/>
            <p:nvPr userDrawn="1"/>
          </p:nvSpPr>
          <p:spPr>
            <a:xfrm>
              <a:off x="377950" y="-15607"/>
              <a:ext cx="80244" cy="80244"/>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167" name="Losange 166"/>
            <p:cNvSpPr/>
            <p:nvPr userDrawn="1"/>
          </p:nvSpPr>
          <p:spPr>
            <a:xfrm rot="20223526">
              <a:off x="550532" y="-6482"/>
              <a:ext cx="221789" cy="221789"/>
            </a:xfrm>
            <a:prstGeom prst="diamond">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168" name="Losange 167"/>
            <p:cNvSpPr/>
            <p:nvPr userDrawn="1"/>
          </p:nvSpPr>
          <p:spPr>
            <a:xfrm>
              <a:off x="998346" y="742673"/>
              <a:ext cx="106676" cy="10667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171" name="Rectangle 170"/>
            <p:cNvSpPr/>
            <p:nvPr userDrawn="1"/>
          </p:nvSpPr>
          <p:spPr>
            <a:xfrm>
              <a:off x="1362006" y="804685"/>
              <a:ext cx="72105" cy="72105"/>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172" name="Rectangle 171"/>
            <p:cNvSpPr/>
            <p:nvPr userDrawn="1"/>
          </p:nvSpPr>
          <p:spPr>
            <a:xfrm>
              <a:off x="489627" y="318305"/>
              <a:ext cx="112606" cy="112606"/>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173" name="Ellipse 172"/>
            <p:cNvSpPr/>
            <p:nvPr userDrawn="1"/>
          </p:nvSpPr>
          <p:spPr>
            <a:xfrm>
              <a:off x="872220" y="296800"/>
              <a:ext cx="89578" cy="89578"/>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175" name="Losange 174"/>
            <p:cNvSpPr/>
            <p:nvPr userDrawn="1"/>
          </p:nvSpPr>
          <p:spPr>
            <a:xfrm>
              <a:off x="1503797" y="732936"/>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177" name="Losange 176"/>
            <p:cNvSpPr/>
            <p:nvPr userDrawn="1"/>
          </p:nvSpPr>
          <p:spPr>
            <a:xfrm>
              <a:off x="688218" y="410210"/>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sp>
          <p:nvSpPr>
            <p:cNvPr id="182" name="Losange 181"/>
            <p:cNvSpPr/>
            <p:nvPr userDrawn="1"/>
          </p:nvSpPr>
          <p:spPr>
            <a:xfrm>
              <a:off x="-197426" y="498289"/>
              <a:ext cx="262677" cy="262677"/>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17" dirty="0"/>
            </a:p>
          </p:txBody>
        </p:sp>
      </p:grpSp>
      <p:sp>
        <p:nvSpPr>
          <p:cNvPr id="230" name="Espace réservé du texte 15"/>
          <p:cNvSpPr>
            <a:spLocks noGrp="1"/>
          </p:cNvSpPr>
          <p:nvPr userDrawn="1">
            <p:ph type="body" sz="quarter" idx="13"/>
          </p:nvPr>
        </p:nvSpPr>
        <p:spPr>
          <a:xfrm>
            <a:off x="923871" y="1689433"/>
            <a:ext cx="4102545" cy="4799559"/>
          </a:xfrm>
        </p:spPr>
        <p:txBody>
          <a:bodyPr/>
          <a:lstStyle>
            <a:lvl1pPr marL="254408" indent="-254408">
              <a:spcBef>
                <a:spcPts val="377"/>
              </a:spcBef>
              <a:buClr>
                <a:schemeClr val="accent4"/>
              </a:buClr>
              <a:buFont typeface="Wingdings" panose="05000000000000000000" pitchFamily="2" charset="2"/>
              <a:buChar char="ü"/>
              <a:defRPr sz="1508"/>
            </a:lvl1pPr>
            <a:lvl2pPr marL="460927" indent="-206519">
              <a:spcBef>
                <a:spcPts val="377"/>
              </a:spcBef>
              <a:buClr>
                <a:schemeClr val="accent4"/>
              </a:buClr>
              <a:buFont typeface="Wingdings" panose="05000000000000000000" pitchFamily="2" charset="2"/>
              <a:buChar char="ü"/>
              <a:defRPr sz="1319"/>
            </a:lvl2pPr>
            <a:lvl3pPr marL="673433" indent="-200533">
              <a:spcBef>
                <a:spcPts val="377"/>
              </a:spcBef>
              <a:buClr>
                <a:schemeClr val="accent4"/>
              </a:buClr>
              <a:buFont typeface="Wingdings" panose="05000000000000000000" pitchFamily="2" charset="2"/>
              <a:buChar char="ü"/>
              <a:defRPr sz="1131"/>
            </a:lvl3pPr>
            <a:lvl4pPr marL="861993" indent="-194547">
              <a:spcBef>
                <a:spcPts val="377"/>
              </a:spcBef>
              <a:buClr>
                <a:schemeClr val="accent4"/>
              </a:buClr>
              <a:buFont typeface="Wingdings" panose="05000000000000000000" pitchFamily="2" charset="2"/>
              <a:buChar char="ü"/>
              <a:defRPr sz="1131"/>
            </a:lvl4pPr>
            <a:lvl5pPr marL="1068512" indent="-206519">
              <a:spcBef>
                <a:spcPts val="377"/>
              </a:spcBef>
              <a:buClr>
                <a:schemeClr val="accent4"/>
              </a:buClr>
              <a:buFont typeface="Wingdings" panose="05000000000000000000" pitchFamily="2" charset="2"/>
              <a:buChar char="ü"/>
              <a:defRPr sz="1131"/>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Freeform 5"/>
          <p:cNvSpPr>
            <a:spLocks noEditPoints="1"/>
          </p:cNvSpPr>
          <p:nvPr userDrawn="1"/>
        </p:nvSpPr>
        <p:spPr bwMode="auto">
          <a:xfrm>
            <a:off x="250941" y="1399823"/>
            <a:ext cx="624455" cy="854971"/>
          </a:xfrm>
          <a:custGeom>
            <a:avLst/>
            <a:gdLst>
              <a:gd name="T0" fmla="*/ 128 w 256"/>
              <a:gd name="T1" fmla="*/ 0 h 352"/>
              <a:gd name="T2" fmla="*/ 97 w 256"/>
              <a:gd name="T3" fmla="*/ 24 h 352"/>
              <a:gd name="T4" fmla="*/ 64 w 256"/>
              <a:gd name="T5" fmla="*/ 24 h 352"/>
              <a:gd name="T6" fmla="*/ 64 w 256"/>
              <a:gd name="T7" fmla="*/ 64 h 352"/>
              <a:gd name="T8" fmla="*/ 192 w 256"/>
              <a:gd name="T9" fmla="*/ 64 h 352"/>
              <a:gd name="T10" fmla="*/ 192 w 256"/>
              <a:gd name="T11" fmla="*/ 24 h 352"/>
              <a:gd name="T12" fmla="*/ 159 w 256"/>
              <a:gd name="T13" fmla="*/ 24 h 352"/>
              <a:gd name="T14" fmla="*/ 128 w 256"/>
              <a:gd name="T15" fmla="*/ 0 h 352"/>
              <a:gd name="T16" fmla="*/ 0 w 256"/>
              <a:gd name="T17" fmla="*/ 40 h 352"/>
              <a:gd name="T18" fmla="*/ 0 w 256"/>
              <a:gd name="T19" fmla="*/ 352 h 352"/>
              <a:gd name="T20" fmla="*/ 256 w 256"/>
              <a:gd name="T21" fmla="*/ 352 h 352"/>
              <a:gd name="T22" fmla="*/ 256 w 256"/>
              <a:gd name="T23" fmla="*/ 40 h 352"/>
              <a:gd name="T24" fmla="*/ 200 w 256"/>
              <a:gd name="T25" fmla="*/ 40 h 352"/>
              <a:gd name="T26" fmla="*/ 200 w 256"/>
              <a:gd name="T27" fmla="*/ 64 h 352"/>
              <a:gd name="T28" fmla="*/ 192 w 256"/>
              <a:gd name="T29" fmla="*/ 72 h 352"/>
              <a:gd name="T30" fmla="*/ 64 w 256"/>
              <a:gd name="T31" fmla="*/ 72 h 352"/>
              <a:gd name="T32" fmla="*/ 56 w 256"/>
              <a:gd name="T33" fmla="*/ 64 h 352"/>
              <a:gd name="T34" fmla="*/ 56 w 256"/>
              <a:gd name="T35" fmla="*/ 40 h 352"/>
              <a:gd name="T36" fmla="*/ 0 w 256"/>
              <a:gd name="T37" fmla="*/ 40 h 352"/>
              <a:gd name="T38" fmla="*/ 48 w 256"/>
              <a:gd name="T39" fmla="*/ 92 h 352"/>
              <a:gd name="T40" fmla="*/ 208 w 256"/>
              <a:gd name="T41" fmla="*/ 92 h 352"/>
              <a:gd name="T42" fmla="*/ 216 w 256"/>
              <a:gd name="T43" fmla="*/ 100 h 352"/>
              <a:gd name="T44" fmla="*/ 208 w 256"/>
              <a:gd name="T45" fmla="*/ 108 h 352"/>
              <a:gd name="T46" fmla="*/ 48 w 256"/>
              <a:gd name="T47" fmla="*/ 108 h 352"/>
              <a:gd name="T48" fmla="*/ 40 w 256"/>
              <a:gd name="T49" fmla="*/ 100 h 352"/>
              <a:gd name="T50" fmla="*/ 48 w 256"/>
              <a:gd name="T51" fmla="*/ 92 h 352"/>
              <a:gd name="T52" fmla="*/ 48 w 256"/>
              <a:gd name="T53" fmla="*/ 164 h 352"/>
              <a:gd name="T54" fmla="*/ 208 w 256"/>
              <a:gd name="T55" fmla="*/ 164 h 352"/>
              <a:gd name="T56" fmla="*/ 216 w 256"/>
              <a:gd name="T57" fmla="*/ 172 h 352"/>
              <a:gd name="T58" fmla="*/ 208 w 256"/>
              <a:gd name="T59" fmla="*/ 180 h 352"/>
              <a:gd name="T60" fmla="*/ 48 w 256"/>
              <a:gd name="T61" fmla="*/ 180 h 352"/>
              <a:gd name="T62" fmla="*/ 40 w 256"/>
              <a:gd name="T63" fmla="*/ 172 h 352"/>
              <a:gd name="T64" fmla="*/ 48 w 256"/>
              <a:gd name="T65" fmla="*/ 164 h 352"/>
              <a:gd name="T66" fmla="*/ 48 w 256"/>
              <a:gd name="T67" fmla="*/ 236 h 352"/>
              <a:gd name="T68" fmla="*/ 208 w 256"/>
              <a:gd name="T69" fmla="*/ 236 h 352"/>
              <a:gd name="T70" fmla="*/ 216 w 256"/>
              <a:gd name="T71" fmla="*/ 244 h 352"/>
              <a:gd name="T72" fmla="*/ 208 w 256"/>
              <a:gd name="T73" fmla="*/ 252 h 352"/>
              <a:gd name="T74" fmla="*/ 48 w 256"/>
              <a:gd name="T75" fmla="*/ 252 h 352"/>
              <a:gd name="T76" fmla="*/ 40 w 256"/>
              <a:gd name="T77" fmla="*/ 244 h 352"/>
              <a:gd name="T78" fmla="*/ 48 w 256"/>
              <a:gd name="T79" fmla="*/ 236 h 352"/>
              <a:gd name="T80" fmla="*/ 48 w 256"/>
              <a:gd name="T81" fmla="*/ 308 h 352"/>
              <a:gd name="T82" fmla="*/ 152 w 256"/>
              <a:gd name="T83" fmla="*/ 308 h 352"/>
              <a:gd name="T84" fmla="*/ 160 w 256"/>
              <a:gd name="T85" fmla="*/ 316 h 352"/>
              <a:gd name="T86" fmla="*/ 152 w 256"/>
              <a:gd name="T87" fmla="*/ 324 h 352"/>
              <a:gd name="T88" fmla="*/ 48 w 256"/>
              <a:gd name="T89" fmla="*/ 324 h 352"/>
              <a:gd name="T90" fmla="*/ 40 w 256"/>
              <a:gd name="T91" fmla="*/ 316 h 352"/>
              <a:gd name="T92" fmla="*/ 48 w 256"/>
              <a:gd name="T93" fmla="*/ 30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6" h="352">
                <a:moveTo>
                  <a:pt x="128" y="0"/>
                </a:moveTo>
                <a:cubicBezTo>
                  <a:pt x="113" y="0"/>
                  <a:pt x="101" y="10"/>
                  <a:pt x="97" y="24"/>
                </a:cubicBezTo>
                <a:cubicBezTo>
                  <a:pt x="64" y="24"/>
                  <a:pt x="64" y="24"/>
                  <a:pt x="64" y="24"/>
                </a:cubicBezTo>
                <a:cubicBezTo>
                  <a:pt x="64" y="64"/>
                  <a:pt x="64" y="64"/>
                  <a:pt x="64" y="64"/>
                </a:cubicBezTo>
                <a:cubicBezTo>
                  <a:pt x="192" y="64"/>
                  <a:pt x="192" y="64"/>
                  <a:pt x="192" y="64"/>
                </a:cubicBezTo>
                <a:cubicBezTo>
                  <a:pt x="192" y="24"/>
                  <a:pt x="192" y="24"/>
                  <a:pt x="192" y="24"/>
                </a:cubicBezTo>
                <a:cubicBezTo>
                  <a:pt x="159" y="24"/>
                  <a:pt x="159" y="24"/>
                  <a:pt x="159" y="24"/>
                </a:cubicBezTo>
                <a:cubicBezTo>
                  <a:pt x="155" y="10"/>
                  <a:pt x="143" y="0"/>
                  <a:pt x="128" y="0"/>
                </a:cubicBezTo>
                <a:close/>
                <a:moveTo>
                  <a:pt x="0" y="40"/>
                </a:moveTo>
                <a:cubicBezTo>
                  <a:pt x="0" y="352"/>
                  <a:pt x="0" y="352"/>
                  <a:pt x="0" y="352"/>
                </a:cubicBezTo>
                <a:cubicBezTo>
                  <a:pt x="256" y="352"/>
                  <a:pt x="256" y="352"/>
                  <a:pt x="256" y="352"/>
                </a:cubicBezTo>
                <a:cubicBezTo>
                  <a:pt x="256" y="40"/>
                  <a:pt x="256" y="40"/>
                  <a:pt x="256" y="40"/>
                </a:cubicBezTo>
                <a:cubicBezTo>
                  <a:pt x="200" y="40"/>
                  <a:pt x="200" y="40"/>
                  <a:pt x="200" y="40"/>
                </a:cubicBezTo>
                <a:cubicBezTo>
                  <a:pt x="200" y="64"/>
                  <a:pt x="200" y="64"/>
                  <a:pt x="200" y="64"/>
                </a:cubicBezTo>
                <a:cubicBezTo>
                  <a:pt x="200" y="68"/>
                  <a:pt x="196" y="72"/>
                  <a:pt x="192" y="72"/>
                </a:cubicBezTo>
                <a:cubicBezTo>
                  <a:pt x="64" y="72"/>
                  <a:pt x="64" y="72"/>
                  <a:pt x="64" y="72"/>
                </a:cubicBezTo>
                <a:cubicBezTo>
                  <a:pt x="60" y="72"/>
                  <a:pt x="56" y="68"/>
                  <a:pt x="56" y="64"/>
                </a:cubicBezTo>
                <a:cubicBezTo>
                  <a:pt x="56" y="40"/>
                  <a:pt x="56" y="40"/>
                  <a:pt x="56" y="40"/>
                </a:cubicBezTo>
                <a:cubicBezTo>
                  <a:pt x="0" y="40"/>
                  <a:pt x="0" y="40"/>
                  <a:pt x="0" y="40"/>
                </a:cubicBezTo>
                <a:close/>
                <a:moveTo>
                  <a:pt x="48" y="92"/>
                </a:moveTo>
                <a:cubicBezTo>
                  <a:pt x="208" y="92"/>
                  <a:pt x="208" y="92"/>
                  <a:pt x="208" y="92"/>
                </a:cubicBezTo>
                <a:cubicBezTo>
                  <a:pt x="212" y="92"/>
                  <a:pt x="216" y="96"/>
                  <a:pt x="216" y="100"/>
                </a:cubicBezTo>
                <a:cubicBezTo>
                  <a:pt x="216" y="104"/>
                  <a:pt x="212" y="108"/>
                  <a:pt x="208" y="108"/>
                </a:cubicBezTo>
                <a:cubicBezTo>
                  <a:pt x="48" y="108"/>
                  <a:pt x="48" y="108"/>
                  <a:pt x="48" y="108"/>
                </a:cubicBezTo>
                <a:cubicBezTo>
                  <a:pt x="44" y="108"/>
                  <a:pt x="40" y="104"/>
                  <a:pt x="40" y="100"/>
                </a:cubicBezTo>
                <a:cubicBezTo>
                  <a:pt x="40" y="96"/>
                  <a:pt x="44" y="92"/>
                  <a:pt x="48" y="92"/>
                </a:cubicBezTo>
                <a:close/>
                <a:moveTo>
                  <a:pt x="48" y="164"/>
                </a:moveTo>
                <a:cubicBezTo>
                  <a:pt x="208" y="164"/>
                  <a:pt x="208" y="164"/>
                  <a:pt x="208" y="164"/>
                </a:cubicBezTo>
                <a:cubicBezTo>
                  <a:pt x="212" y="164"/>
                  <a:pt x="216" y="168"/>
                  <a:pt x="216" y="172"/>
                </a:cubicBezTo>
                <a:cubicBezTo>
                  <a:pt x="216" y="176"/>
                  <a:pt x="212" y="180"/>
                  <a:pt x="208" y="180"/>
                </a:cubicBezTo>
                <a:cubicBezTo>
                  <a:pt x="48" y="180"/>
                  <a:pt x="48" y="180"/>
                  <a:pt x="48" y="180"/>
                </a:cubicBezTo>
                <a:cubicBezTo>
                  <a:pt x="44" y="180"/>
                  <a:pt x="40" y="176"/>
                  <a:pt x="40" y="172"/>
                </a:cubicBezTo>
                <a:cubicBezTo>
                  <a:pt x="40" y="168"/>
                  <a:pt x="44" y="164"/>
                  <a:pt x="48" y="164"/>
                </a:cubicBezTo>
                <a:close/>
                <a:moveTo>
                  <a:pt x="48" y="236"/>
                </a:moveTo>
                <a:cubicBezTo>
                  <a:pt x="208" y="236"/>
                  <a:pt x="208" y="236"/>
                  <a:pt x="208" y="236"/>
                </a:cubicBezTo>
                <a:cubicBezTo>
                  <a:pt x="212" y="236"/>
                  <a:pt x="216" y="240"/>
                  <a:pt x="216" y="244"/>
                </a:cubicBezTo>
                <a:cubicBezTo>
                  <a:pt x="216" y="248"/>
                  <a:pt x="212" y="252"/>
                  <a:pt x="208" y="252"/>
                </a:cubicBezTo>
                <a:cubicBezTo>
                  <a:pt x="48" y="252"/>
                  <a:pt x="48" y="252"/>
                  <a:pt x="48" y="252"/>
                </a:cubicBezTo>
                <a:cubicBezTo>
                  <a:pt x="44" y="252"/>
                  <a:pt x="40" y="248"/>
                  <a:pt x="40" y="244"/>
                </a:cubicBezTo>
                <a:cubicBezTo>
                  <a:pt x="40" y="240"/>
                  <a:pt x="44" y="236"/>
                  <a:pt x="48" y="236"/>
                </a:cubicBezTo>
                <a:close/>
                <a:moveTo>
                  <a:pt x="48" y="308"/>
                </a:moveTo>
                <a:cubicBezTo>
                  <a:pt x="152" y="308"/>
                  <a:pt x="152" y="308"/>
                  <a:pt x="152" y="308"/>
                </a:cubicBezTo>
                <a:cubicBezTo>
                  <a:pt x="156" y="308"/>
                  <a:pt x="160" y="312"/>
                  <a:pt x="160" y="316"/>
                </a:cubicBezTo>
                <a:cubicBezTo>
                  <a:pt x="160" y="320"/>
                  <a:pt x="156" y="324"/>
                  <a:pt x="152" y="324"/>
                </a:cubicBezTo>
                <a:cubicBezTo>
                  <a:pt x="48" y="324"/>
                  <a:pt x="48" y="324"/>
                  <a:pt x="48" y="324"/>
                </a:cubicBezTo>
                <a:cubicBezTo>
                  <a:pt x="44" y="324"/>
                  <a:pt x="40" y="320"/>
                  <a:pt x="40" y="316"/>
                </a:cubicBezTo>
                <a:cubicBezTo>
                  <a:pt x="40" y="312"/>
                  <a:pt x="44" y="308"/>
                  <a:pt x="48" y="308"/>
                </a:cubicBezTo>
                <a:close/>
              </a:path>
            </a:pathLst>
          </a:custGeom>
          <a:solidFill>
            <a:schemeClr val="accent4"/>
          </a:solidFill>
          <a:ln>
            <a:noFill/>
          </a:ln>
        </p:spPr>
        <p:txBody>
          <a:bodyPr vert="horz" wrap="square" lIns="86204" tIns="43102" rIns="86204" bIns="43102" numCol="1" anchor="t" anchorCtr="0" compatLnSpc="1">
            <a:prstTxWarp prst="textNoShape">
              <a:avLst/>
            </a:prstTxWarp>
          </a:bodyPr>
          <a:lstStyle/>
          <a:p>
            <a:endParaRPr lang="fr-FR" sz="3017" dirty="0"/>
          </a:p>
        </p:txBody>
      </p:sp>
      <p:sp>
        <p:nvSpPr>
          <p:cNvPr id="19" name="Espace réservé pour une image  18"/>
          <p:cNvSpPr>
            <a:spLocks noGrp="1"/>
          </p:cNvSpPr>
          <p:nvPr userDrawn="1">
            <p:ph type="pic" sz="quarter" idx="14"/>
          </p:nvPr>
        </p:nvSpPr>
        <p:spPr>
          <a:xfrm>
            <a:off x="6114879" y="1670051"/>
            <a:ext cx="1962906" cy="1325790"/>
          </a:xfrm>
          <a:prstGeom prst="roundRect">
            <a:avLst>
              <a:gd name="adj" fmla="val 4892"/>
            </a:avLst>
          </a:prstGeom>
        </p:spPr>
        <p:txBody>
          <a:bodyPr/>
          <a:lstStyle/>
          <a:p>
            <a:endParaRPr lang="fr-FR" dirty="0"/>
          </a:p>
        </p:txBody>
      </p:sp>
      <p:sp>
        <p:nvSpPr>
          <p:cNvPr id="21" name="Espace réservé du texte 20"/>
          <p:cNvSpPr>
            <a:spLocks noGrp="1"/>
          </p:cNvSpPr>
          <p:nvPr userDrawn="1">
            <p:ph type="body" sz="quarter" idx="17"/>
          </p:nvPr>
        </p:nvSpPr>
        <p:spPr>
          <a:xfrm>
            <a:off x="8140390" y="1670051"/>
            <a:ext cx="2290543" cy="1325563"/>
          </a:xfrm>
        </p:spPr>
        <p:txBody>
          <a:bodyPr anchor="ctr"/>
          <a:lstStyle>
            <a:lvl1pPr>
              <a:spcBef>
                <a:spcPts val="188"/>
              </a:spcBef>
              <a:defRPr sz="1319" b="1">
                <a:solidFill>
                  <a:schemeClr val="accent4"/>
                </a:solidFill>
              </a:defRPr>
            </a:lvl1pPr>
            <a:lvl2pPr marL="10476" indent="0">
              <a:buNone/>
              <a:tabLst/>
              <a:defRPr sz="1319"/>
            </a:lvl2pPr>
          </a:lstStyle>
          <a:p>
            <a:pPr lvl="0"/>
            <a:endParaRPr lang="fr-FR" dirty="0"/>
          </a:p>
        </p:txBody>
      </p:sp>
      <p:sp>
        <p:nvSpPr>
          <p:cNvPr id="43" name="Espace réservé pour une image  18"/>
          <p:cNvSpPr>
            <a:spLocks noGrp="1"/>
          </p:cNvSpPr>
          <p:nvPr>
            <p:ph type="pic" sz="quarter" idx="20"/>
          </p:nvPr>
        </p:nvSpPr>
        <p:spPr>
          <a:xfrm>
            <a:off x="6114879" y="3244700"/>
            <a:ext cx="1962906" cy="1325790"/>
          </a:xfrm>
          <a:prstGeom prst="roundRect">
            <a:avLst>
              <a:gd name="adj" fmla="val 4892"/>
            </a:avLst>
          </a:prstGeom>
        </p:spPr>
        <p:txBody>
          <a:bodyPr/>
          <a:lstStyle/>
          <a:p>
            <a:endParaRPr lang="fr-FR" dirty="0"/>
          </a:p>
        </p:txBody>
      </p:sp>
      <p:sp>
        <p:nvSpPr>
          <p:cNvPr id="47" name="Espace réservé pour une image  18"/>
          <p:cNvSpPr>
            <a:spLocks noGrp="1"/>
          </p:cNvSpPr>
          <p:nvPr>
            <p:ph type="pic" sz="quarter" idx="21"/>
          </p:nvPr>
        </p:nvSpPr>
        <p:spPr>
          <a:xfrm>
            <a:off x="6114879" y="4793571"/>
            <a:ext cx="1962906" cy="1325790"/>
          </a:xfrm>
          <a:prstGeom prst="roundRect">
            <a:avLst>
              <a:gd name="adj" fmla="val 4892"/>
            </a:avLst>
          </a:prstGeom>
        </p:spPr>
        <p:txBody>
          <a:bodyPr/>
          <a:lstStyle/>
          <a:p>
            <a:endParaRPr lang="fr-FR" dirty="0"/>
          </a:p>
        </p:txBody>
      </p:sp>
      <p:sp>
        <p:nvSpPr>
          <p:cNvPr id="7" name="Espace réservé du pied de page 6"/>
          <p:cNvSpPr>
            <a:spLocks noGrp="1"/>
          </p:cNvSpPr>
          <p:nvPr>
            <p:ph type="ftr" sz="quarter" idx="23"/>
          </p:nvPr>
        </p:nvSpPr>
        <p:spPr/>
        <p:txBody>
          <a:bodyPr/>
          <a:lstStyle/>
          <a:p>
            <a:r>
              <a:rPr lang="fr-FR"/>
              <a:t>QGIS, les enjeux d’une alternative - Rencontres des Utilisateurs Francophones de QGIS - 15 décembre 2018</a:t>
            </a:r>
            <a:endParaRPr lang="fr-FR" dirty="0"/>
          </a:p>
        </p:txBody>
      </p:sp>
      <p:sp>
        <p:nvSpPr>
          <p:cNvPr id="8" name="Espace réservé du numéro de diapositive 7"/>
          <p:cNvSpPr>
            <a:spLocks noGrp="1"/>
          </p:cNvSpPr>
          <p:nvPr>
            <p:ph type="sldNum" sz="quarter" idx="24"/>
          </p:nvPr>
        </p:nvSpPr>
        <p:spPr/>
        <p:txBody>
          <a:bodyPr/>
          <a:lstStyle/>
          <a:p>
            <a:fld id="{E25A763E-C07B-C147-8928-8BE5C6B8A452}" type="slidenum">
              <a:rPr lang="fr-FR" smtClean="0"/>
              <a:pPr/>
              <a:t>‹N°›</a:t>
            </a:fld>
            <a:endParaRPr lang="fr-FR" dirty="0"/>
          </a:p>
        </p:txBody>
      </p:sp>
      <p:sp>
        <p:nvSpPr>
          <p:cNvPr id="44" name="Espace réservé du texte 20"/>
          <p:cNvSpPr>
            <a:spLocks noGrp="1"/>
          </p:cNvSpPr>
          <p:nvPr>
            <p:ph type="body" sz="quarter" idx="25"/>
          </p:nvPr>
        </p:nvSpPr>
        <p:spPr>
          <a:xfrm>
            <a:off x="8140392" y="3244700"/>
            <a:ext cx="2290542" cy="1325563"/>
          </a:xfrm>
        </p:spPr>
        <p:txBody>
          <a:bodyPr anchor="ctr"/>
          <a:lstStyle>
            <a:lvl1pPr>
              <a:spcBef>
                <a:spcPts val="188"/>
              </a:spcBef>
              <a:defRPr sz="1319" b="1">
                <a:solidFill>
                  <a:schemeClr val="accent4"/>
                </a:solidFill>
              </a:defRPr>
            </a:lvl1pPr>
            <a:lvl2pPr marL="10476" indent="0">
              <a:buNone/>
              <a:tabLst/>
              <a:defRPr sz="1319"/>
            </a:lvl2pPr>
          </a:lstStyle>
          <a:p>
            <a:pPr lvl="0"/>
            <a:endParaRPr lang="fr-FR" dirty="0"/>
          </a:p>
        </p:txBody>
      </p:sp>
      <p:sp>
        <p:nvSpPr>
          <p:cNvPr id="45" name="Espace réservé du texte 20"/>
          <p:cNvSpPr>
            <a:spLocks noGrp="1"/>
          </p:cNvSpPr>
          <p:nvPr>
            <p:ph type="body" sz="quarter" idx="26"/>
          </p:nvPr>
        </p:nvSpPr>
        <p:spPr>
          <a:xfrm>
            <a:off x="8140392" y="4793572"/>
            <a:ext cx="2290542" cy="1325563"/>
          </a:xfrm>
        </p:spPr>
        <p:txBody>
          <a:bodyPr anchor="ctr"/>
          <a:lstStyle>
            <a:lvl1pPr>
              <a:spcBef>
                <a:spcPts val="188"/>
              </a:spcBef>
              <a:defRPr sz="1319" b="1">
                <a:solidFill>
                  <a:schemeClr val="accent4"/>
                </a:solidFill>
              </a:defRPr>
            </a:lvl1pPr>
            <a:lvl2pPr marL="10476" indent="0">
              <a:buNone/>
              <a:tabLst/>
              <a:defRPr sz="1319"/>
            </a:lvl2pPr>
          </a:lstStyle>
          <a:p>
            <a:pPr lvl="0"/>
            <a:endParaRPr lang="fr-FR" dirty="0"/>
          </a:p>
        </p:txBody>
      </p:sp>
    </p:spTree>
    <p:extLst>
      <p:ext uri="{BB962C8B-B14F-4D97-AF65-F5344CB8AC3E}">
        <p14:creationId xmlns:p14="http://schemas.microsoft.com/office/powerpoint/2010/main" val="4217054400"/>
      </p:ext>
    </p:extLst>
  </p:cSld>
  <p:clrMapOvr>
    <a:masterClrMapping/>
  </p:clrMapOvr>
  <p:extLst mod="1">
    <p:ext uri="{DCECCB84-F9BA-43D5-87BE-67443E8EF086}">
      <p15:sldGuideLst xmlns:p15="http://schemas.microsoft.com/office/powerpoint/2012/main">
        <p15:guide id="1" pos="336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pic>
        <p:nvPicPr>
          <p:cNvPr id="5" name="Image 5" descr="Fonds-PPT-Antea_2013-02-11-fondvide.jpg"/>
          <p:cNvPicPr>
            <a:picLocks noChangeAspect="1"/>
          </p:cNvPicPr>
          <p:nvPr userDrawn="1"/>
        </p:nvPicPr>
        <p:blipFill>
          <a:blip r:embed="rId2" cstate="print"/>
          <a:srcRect/>
          <a:stretch>
            <a:fillRect/>
          </a:stretch>
        </p:blipFill>
        <p:spPr bwMode="auto">
          <a:xfrm>
            <a:off x="0" y="0"/>
            <a:ext cx="10691813" cy="7559675"/>
          </a:xfrm>
          <a:prstGeom prst="rect">
            <a:avLst/>
          </a:prstGeom>
          <a:noFill/>
          <a:ln w="9525">
            <a:noFill/>
            <a:miter lim="800000"/>
            <a:headEnd/>
            <a:tailEnd/>
          </a:ln>
        </p:spPr>
      </p:pic>
      <p:sp>
        <p:nvSpPr>
          <p:cNvPr id="2" name="Titre 1"/>
          <p:cNvSpPr>
            <a:spLocks noGrp="1"/>
          </p:cNvSpPr>
          <p:nvPr>
            <p:ph type="title"/>
          </p:nvPr>
        </p:nvSpPr>
        <p:spPr/>
        <p:txBody>
          <a:bodyPr/>
          <a:lstStyle/>
          <a:p>
            <a:r>
              <a:rPr lang="fr-FR"/>
              <a:t>Cliquez pour modifier le style du titre</a:t>
            </a:r>
          </a:p>
        </p:txBody>
      </p:sp>
      <p:sp>
        <p:nvSpPr>
          <p:cNvPr id="4" name="Espace réservé du contenu 3"/>
          <p:cNvSpPr>
            <a:spLocks noGrp="1" noChangeArrowheads="1"/>
          </p:cNvSpPr>
          <p:nvPr>
            <p:ph idx="1"/>
          </p:nvPr>
        </p:nvSpPr>
        <p:spPr bwMode="auto">
          <a:xfrm>
            <a:off x="725782" y="1499686"/>
            <a:ext cx="9609638" cy="4989035"/>
          </a:xfrm>
          <a:prstGeom prst="rect">
            <a:avLst/>
          </a:prstGeom>
          <a:noFill/>
          <a:ln>
            <a:noFill/>
          </a:ln>
          <a:extLst/>
        </p:spPr>
        <p:txBody>
          <a:bodyPr/>
          <a:lstStyle>
            <a:lvl1pPr>
              <a:defRPr b="0">
                <a:solidFill>
                  <a:schemeClr val="tx1"/>
                </a:solidFill>
              </a:defRPr>
            </a:lvl1pPr>
            <a:lvl2pPr>
              <a:defRPr b="0">
                <a:solidFill>
                  <a:schemeClr val="tx1"/>
                </a:solidFill>
              </a:defRPr>
            </a:lvl2pPr>
            <a:lvl3pPr>
              <a:defRPr b="0">
                <a:solidFill>
                  <a:schemeClr val="tx1"/>
                </a:solidFill>
              </a:defRPr>
            </a:lvl3pPr>
            <a:lvl4pPr>
              <a:defRPr b="0">
                <a:solidFill>
                  <a:schemeClr val="tx1"/>
                </a:solidFill>
              </a:defRPr>
            </a:lvl4pPr>
            <a:lvl5pPr>
              <a:defRPr b="0">
                <a:solidFill>
                  <a:schemeClr val="tx1"/>
                </a:solidFill>
              </a:defRPr>
            </a:lvl5pPr>
          </a:lstStyle>
          <a:p>
            <a:pPr lvl="0"/>
            <a:r>
              <a:rPr lang="en-US" dirty="0"/>
              <a:t>	</a:t>
            </a:r>
            <a:r>
              <a:rPr lang="en-US" dirty="0" err="1"/>
              <a:t>Klik</a:t>
            </a:r>
            <a:r>
              <a:rPr lang="en-US" dirty="0"/>
              <a:t> </a:t>
            </a:r>
            <a:r>
              <a:rPr lang="en-US" dirty="0" err="1"/>
              <a:t>om</a:t>
            </a:r>
            <a:r>
              <a:rPr lang="en-US" dirty="0"/>
              <a:t> de </a:t>
            </a:r>
            <a:r>
              <a:rPr lang="en-US" dirty="0" err="1"/>
              <a:t>opmaakprofielen</a:t>
            </a:r>
            <a:r>
              <a:rPr lang="en-US" dirty="0"/>
              <a:t> van de </a:t>
            </a:r>
            <a:r>
              <a:rPr lang="en-US" dirty="0" err="1"/>
              <a:t>modeltekst</a:t>
            </a:r>
            <a:r>
              <a:rPr lang="en-US" dirty="0"/>
              <a:t> </a:t>
            </a:r>
            <a:r>
              <a:rPr lang="en-US" dirty="0" err="1"/>
              <a:t>te</a:t>
            </a:r>
            <a:r>
              <a:rPr lang="en-US" dirty="0"/>
              <a:t> </a:t>
            </a:r>
            <a:r>
              <a:rPr lang="en-US" dirty="0" err="1"/>
              <a:t>bewerken</a:t>
            </a:r>
            <a:r>
              <a:rPr lang="en-US" dirty="0"/>
              <a:t> </a:t>
            </a:r>
            <a:r>
              <a:rPr lang="en-US" dirty="0" err="1"/>
              <a:t>cbxxcvbxcbczbcvbncv</a:t>
            </a:r>
            <a:endParaRPr lang="en-US" dirty="0"/>
          </a:p>
          <a:p>
            <a:pPr lvl="1"/>
            <a:r>
              <a:rPr lang="en-US" dirty="0" err="1"/>
              <a:t>Tweede</a:t>
            </a:r>
            <a:r>
              <a:rPr lang="en-US" dirty="0"/>
              <a:t> </a:t>
            </a:r>
            <a:r>
              <a:rPr lang="en-US" dirty="0" err="1"/>
              <a:t>niveau</a:t>
            </a:r>
            <a:endParaRPr lang="en-US" dirty="0"/>
          </a:p>
          <a:p>
            <a:pPr lvl="2"/>
            <a:r>
              <a:rPr lang="en-US" dirty="0" err="1"/>
              <a:t>Derde</a:t>
            </a:r>
            <a:r>
              <a:rPr lang="en-US" dirty="0"/>
              <a:t> </a:t>
            </a:r>
            <a:r>
              <a:rPr lang="en-US" dirty="0" err="1"/>
              <a:t>niveau</a:t>
            </a:r>
            <a:endParaRPr lang="en-US" dirty="0"/>
          </a:p>
          <a:p>
            <a:pPr lvl="3"/>
            <a:r>
              <a:rPr lang="en-US" dirty="0" err="1"/>
              <a:t>Vierde</a:t>
            </a:r>
            <a:r>
              <a:rPr lang="en-US" dirty="0"/>
              <a:t> </a:t>
            </a:r>
            <a:r>
              <a:rPr lang="en-US" dirty="0" err="1"/>
              <a:t>niveau</a:t>
            </a:r>
            <a:endParaRPr lang="en-US" dirty="0"/>
          </a:p>
          <a:p>
            <a:pPr lvl="4"/>
            <a:r>
              <a:rPr lang="en-US" dirty="0" err="1"/>
              <a:t>Vijfde</a:t>
            </a:r>
            <a:r>
              <a:rPr lang="en-US" dirty="0"/>
              <a:t> </a:t>
            </a:r>
            <a:r>
              <a:rPr lang="en-US" dirty="0" err="1"/>
              <a:t>niveau</a:t>
            </a:r>
            <a:endParaRPr lang="en-US" dirty="0"/>
          </a:p>
        </p:txBody>
      </p:sp>
    </p:spTree>
    <p:extLst>
      <p:ext uri="{BB962C8B-B14F-4D97-AF65-F5344CB8AC3E}">
        <p14:creationId xmlns:p14="http://schemas.microsoft.com/office/powerpoint/2010/main" val="307540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 Texte">
    <p:spTree>
      <p:nvGrpSpPr>
        <p:cNvPr id="1" name=""/>
        <p:cNvGrpSpPr/>
        <p:nvPr/>
      </p:nvGrpSpPr>
      <p:grpSpPr>
        <a:xfrm>
          <a:off x="0" y="0"/>
          <a:ext cx="0" cy="0"/>
          <a:chOff x="0" y="0"/>
          <a:chExt cx="0" cy="0"/>
        </a:xfrm>
      </p:grpSpPr>
      <p:sp>
        <p:nvSpPr>
          <p:cNvPr id="2" name="Title 1"/>
          <p:cNvSpPr>
            <a:spLocks noGrp="1"/>
          </p:cNvSpPr>
          <p:nvPr>
            <p:ph type="title"/>
          </p:nvPr>
        </p:nvSpPr>
        <p:spPr>
          <a:xfrm>
            <a:off x="1655130" y="529007"/>
            <a:ext cx="7190502" cy="618293"/>
          </a:xfrm>
        </p:spPr>
        <p:txBody>
          <a:bodyPr anchor="t">
            <a:noAutofit/>
          </a:bodyPr>
          <a:lstStyle>
            <a:lvl1pPr>
              <a:defRPr sz="3600" b="1" cap="none" baseline="0">
                <a:solidFill>
                  <a:srgbClr val="005D7E"/>
                </a:solidFill>
                <a:latin typeface="+mj-lt"/>
              </a:defRPr>
            </a:lvl1pPr>
          </a:lstStyle>
          <a:p>
            <a:r>
              <a:rPr lang="fr-FR" dirty="0"/>
              <a:t>Cliquez et modifiez le titre</a:t>
            </a:r>
            <a:endParaRPr lang="en-US" dirty="0"/>
          </a:p>
        </p:txBody>
      </p:sp>
      <p:sp>
        <p:nvSpPr>
          <p:cNvPr id="30" name="Rectangle 29"/>
          <p:cNvSpPr/>
          <p:nvPr userDrawn="1"/>
        </p:nvSpPr>
        <p:spPr>
          <a:xfrm>
            <a:off x="-553636" y="834686"/>
            <a:ext cx="81112" cy="81112"/>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5" name="Image 34"/>
          <p:cNvPicPr>
            <a:picLocks noChangeAspect="1"/>
          </p:cNvPicPr>
          <p:nvPr userDrawn="1"/>
        </p:nvPicPr>
        <p:blipFill>
          <a:blip r:embed="rId2" cstate="screen">
            <a:duotone>
              <a:prstClr val="black"/>
              <a:schemeClr val="accent1">
                <a:tint val="45000"/>
                <a:satMod val="400000"/>
              </a:schemeClr>
            </a:duotone>
            <a:alphaModFix amt="35000"/>
            <a:extLst>
              <a:ext uri="{28A0092B-C50C-407E-A947-70E740481C1C}">
                <a14:useLocalDpi xmlns:a14="http://schemas.microsoft.com/office/drawing/2010/main"/>
              </a:ext>
            </a:extLst>
          </a:blip>
          <a:stretch>
            <a:fillRect/>
          </a:stretch>
        </p:blipFill>
        <p:spPr>
          <a:xfrm flipH="1">
            <a:off x="-1124677" y="-594175"/>
            <a:ext cx="2481949" cy="1492271"/>
          </a:xfrm>
          <a:prstGeom prst="rect">
            <a:avLst/>
          </a:prstGeom>
          <a:ln>
            <a:noFill/>
          </a:ln>
        </p:spPr>
      </p:pic>
      <p:sp>
        <p:nvSpPr>
          <p:cNvPr id="37" name="Arc 36"/>
          <p:cNvSpPr/>
          <p:nvPr userDrawn="1"/>
        </p:nvSpPr>
        <p:spPr>
          <a:xfrm rot="9980275" flipH="1">
            <a:off x="-1516320" y="-917245"/>
            <a:ext cx="3381334" cy="2029582"/>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40" name="Arc 39"/>
          <p:cNvSpPr/>
          <p:nvPr userDrawn="1"/>
        </p:nvSpPr>
        <p:spPr>
          <a:xfrm rot="9980275" flipH="1">
            <a:off x="-1814733" y="-899825"/>
            <a:ext cx="3522008" cy="2185117"/>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nvGrpSpPr>
          <p:cNvPr id="41" name="Grouper 40"/>
          <p:cNvGrpSpPr/>
          <p:nvPr userDrawn="1"/>
        </p:nvGrpSpPr>
        <p:grpSpPr>
          <a:xfrm>
            <a:off x="-541841" y="-44422"/>
            <a:ext cx="2198336" cy="1093851"/>
            <a:chOff x="-197426" y="-15607"/>
            <a:chExt cx="1793469" cy="892397"/>
          </a:xfrm>
        </p:grpSpPr>
        <p:sp>
          <p:nvSpPr>
            <p:cNvPr id="44" name="Ellipse 43"/>
            <p:cNvSpPr/>
            <p:nvPr/>
          </p:nvSpPr>
          <p:spPr>
            <a:xfrm>
              <a:off x="159777" y="661223"/>
              <a:ext cx="77681" cy="776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Ellipse 44"/>
            <p:cNvSpPr/>
            <p:nvPr/>
          </p:nvSpPr>
          <p:spPr>
            <a:xfrm>
              <a:off x="645484" y="755151"/>
              <a:ext cx="89578" cy="89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4" name="Losange 53"/>
            <p:cNvSpPr/>
            <p:nvPr/>
          </p:nvSpPr>
          <p:spPr>
            <a:xfrm>
              <a:off x="-60445" y="-549"/>
              <a:ext cx="406962" cy="4069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5" name="Rectangle 54"/>
            <p:cNvSpPr/>
            <p:nvPr/>
          </p:nvSpPr>
          <p:spPr>
            <a:xfrm>
              <a:off x="1201480" y="681648"/>
              <a:ext cx="72105" cy="7210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6" name="Ellipse 55"/>
            <p:cNvSpPr/>
            <p:nvPr userDrawn="1"/>
          </p:nvSpPr>
          <p:spPr>
            <a:xfrm>
              <a:off x="318441" y="524855"/>
              <a:ext cx="279711" cy="279711"/>
            </a:xfrm>
            <a:prstGeom prst="ellipse">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7" name="Ellipse 56"/>
            <p:cNvSpPr/>
            <p:nvPr userDrawn="1"/>
          </p:nvSpPr>
          <p:spPr>
            <a:xfrm>
              <a:off x="763196" y="554831"/>
              <a:ext cx="149595" cy="149595"/>
            </a:xfrm>
            <a:prstGeom prst="ellipse">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8" name="Ellipse 57"/>
            <p:cNvSpPr/>
            <p:nvPr userDrawn="1"/>
          </p:nvSpPr>
          <p:spPr>
            <a:xfrm>
              <a:off x="249368" y="376105"/>
              <a:ext cx="101183" cy="1011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9" name="Ellipse 58"/>
            <p:cNvSpPr/>
            <p:nvPr userDrawn="1"/>
          </p:nvSpPr>
          <p:spPr>
            <a:xfrm>
              <a:off x="377950" y="-15607"/>
              <a:ext cx="80244" cy="80244"/>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0" name="Losange 59"/>
            <p:cNvSpPr/>
            <p:nvPr userDrawn="1"/>
          </p:nvSpPr>
          <p:spPr>
            <a:xfrm rot="20223526">
              <a:off x="550532" y="-6482"/>
              <a:ext cx="221789" cy="221789"/>
            </a:xfrm>
            <a:prstGeom prst="diamond">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1" name="Losange 60"/>
            <p:cNvSpPr/>
            <p:nvPr userDrawn="1"/>
          </p:nvSpPr>
          <p:spPr>
            <a:xfrm>
              <a:off x="998346" y="742673"/>
              <a:ext cx="106676" cy="10667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2" name="Rectangle 61"/>
            <p:cNvSpPr/>
            <p:nvPr userDrawn="1"/>
          </p:nvSpPr>
          <p:spPr>
            <a:xfrm>
              <a:off x="1362006" y="804685"/>
              <a:ext cx="72105" cy="72105"/>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3" name="Rectangle 62"/>
            <p:cNvSpPr/>
            <p:nvPr userDrawn="1"/>
          </p:nvSpPr>
          <p:spPr>
            <a:xfrm>
              <a:off x="489627" y="318305"/>
              <a:ext cx="112606" cy="112606"/>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4" name="Ellipse 63"/>
            <p:cNvSpPr/>
            <p:nvPr userDrawn="1"/>
          </p:nvSpPr>
          <p:spPr>
            <a:xfrm>
              <a:off x="872220" y="296800"/>
              <a:ext cx="89578" cy="89578"/>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5" name="Losange 64"/>
            <p:cNvSpPr/>
            <p:nvPr userDrawn="1"/>
          </p:nvSpPr>
          <p:spPr>
            <a:xfrm>
              <a:off x="1503797" y="732936"/>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6" name="Losange 65"/>
            <p:cNvSpPr/>
            <p:nvPr userDrawn="1"/>
          </p:nvSpPr>
          <p:spPr>
            <a:xfrm>
              <a:off x="688218" y="410210"/>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7" name="Losange 66"/>
            <p:cNvSpPr/>
            <p:nvPr userDrawn="1"/>
          </p:nvSpPr>
          <p:spPr>
            <a:xfrm>
              <a:off x="-197426" y="498289"/>
              <a:ext cx="262677" cy="262677"/>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7" name="Espace réservé du texte 6"/>
          <p:cNvSpPr>
            <a:spLocks noGrp="1"/>
          </p:cNvSpPr>
          <p:nvPr>
            <p:ph type="body" sz="quarter" idx="13"/>
          </p:nvPr>
        </p:nvSpPr>
        <p:spPr>
          <a:xfrm>
            <a:off x="923871" y="1670320"/>
            <a:ext cx="8863308" cy="4595252"/>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pied de page 7"/>
          <p:cNvSpPr>
            <a:spLocks noGrp="1"/>
          </p:cNvSpPr>
          <p:nvPr>
            <p:ph type="ftr" sz="quarter" idx="15"/>
          </p:nvPr>
        </p:nvSpPr>
        <p:spPr/>
        <p:txBody>
          <a:bodyPr/>
          <a:lstStyle/>
          <a:p>
            <a:r>
              <a:rPr lang="fr-FR"/>
              <a:t>QGIS, les enjeux d’une alternative - Rencontres des Utilisateurs Francophones de QGIS - 15 décembre 2018</a:t>
            </a:r>
            <a:endParaRPr lang="fr-FR" dirty="0"/>
          </a:p>
        </p:txBody>
      </p:sp>
      <p:sp>
        <p:nvSpPr>
          <p:cNvPr id="10" name="Espace réservé du numéro de diapositive 9"/>
          <p:cNvSpPr>
            <a:spLocks noGrp="1"/>
          </p:cNvSpPr>
          <p:nvPr>
            <p:ph type="sldNum" sz="quarter" idx="16"/>
          </p:nvPr>
        </p:nvSpPr>
        <p:spPr/>
        <p:txBody>
          <a:bodyPr/>
          <a:lstStyle/>
          <a:p>
            <a:fld id="{E25A763E-C07B-C147-8928-8BE5C6B8A452}" type="slidenum">
              <a:rPr lang="fr-FR" smtClean="0"/>
              <a:pPr/>
              <a:t>‹N°›</a:t>
            </a:fld>
            <a:endParaRPr lang="fr-FR" dirty="0"/>
          </a:p>
        </p:txBody>
      </p:sp>
    </p:spTree>
    <p:extLst>
      <p:ext uri="{BB962C8B-B14F-4D97-AF65-F5344CB8AC3E}">
        <p14:creationId xmlns:p14="http://schemas.microsoft.com/office/powerpoint/2010/main" val="1531194342"/>
      </p:ext>
    </p:extLst>
  </p:cSld>
  <p:clrMapOvr>
    <a:masterClrMapping/>
  </p:clrMapOvr>
  <p:extLst mod="1">
    <p:ext uri="{DCECCB84-F9BA-43D5-87BE-67443E8EF086}">
      <p15:sldGuideLst xmlns:p15="http://schemas.microsoft.com/office/powerpoint/2012/main">
        <p15:guide id="1" pos="336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re sans contenu">
    <p:spTree>
      <p:nvGrpSpPr>
        <p:cNvPr id="1" name=""/>
        <p:cNvGrpSpPr/>
        <p:nvPr/>
      </p:nvGrpSpPr>
      <p:grpSpPr>
        <a:xfrm>
          <a:off x="0" y="0"/>
          <a:ext cx="0" cy="0"/>
          <a:chOff x="0" y="0"/>
          <a:chExt cx="0" cy="0"/>
        </a:xfrm>
      </p:grpSpPr>
      <p:sp>
        <p:nvSpPr>
          <p:cNvPr id="2" name="Title 1"/>
          <p:cNvSpPr>
            <a:spLocks noGrp="1"/>
          </p:cNvSpPr>
          <p:nvPr>
            <p:ph type="title"/>
          </p:nvPr>
        </p:nvSpPr>
        <p:spPr>
          <a:xfrm>
            <a:off x="1655130" y="529007"/>
            <a:ext cx="7190502" cy="618293"/>
          </a:xfrm>
        </p:spPr>
        <p:txBody>
          <a:bodyPr anchor="t">
            <a:noAutofit/>
          </a:bodyPr>
          <a:lstStyle>
            <a:lvl1pPr>
              <a:defRPr sz="3600" b="1" cap="none" baseline="0">
                <a:solidFill>
                  <a:srgbClr val="005D7E"/>
                </a:solidFill>
                <a:latin typeface="+mj-lt"/>
              </a:defRPr>
            </a:lvl1pPr>
          </a:lstStyle>
          <a:p>
            <a:r>
              <a:rPr lang="fr-FR" dirty="0"/>
              <a:t>Cliquez et modifiez le titre</a:t>
            </a:r>
            <a:endParaRPr lang="en-US" dirty="0"/>
          </a:p>
        </p:txBody>
      </p:sp>
      <p:sp>
        <p:nvSpPr>
          <p:cNvPr id="30" name="Rectangle 29"/>
          <p:cNvSpPr/>
          <p:nvPr userDrawn="1"/>
        </p:nvSpPr>
        <p:spPr>
          <a:xfrm>
            <a:off x="-553636" y="834686"/>
            <a:ext cx="81112" cy="81112"/>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5" name="Image 34"/>
          <p:cNvPicPr>
            <a:picLocks noChangeAspect="1"/>
          </p:cNvPicPr>
          <p:nvPr userDrawn="1"/>
        </p:nvPicPr>
        <p:blipFill>
          <a:blip r:embed="rId2" cstate="screen">
            <a:duotone>
              <a:prstClr val="black"/>
              <a:schemeClr val="accent1">
                <a:tint val="45000"/>
                <a:satMod val="400000"/>
              </a:schemeClr>
            </a:duotone>
            <a:alphaModFix amt="35000"/>
            <a:extLst>
              <a:ext uri="{28A0092B-C50C-407E-A947-70E740481C1C}">
                <a14:useLocalDpi xmlns:a14="http://schemas.microsoft.com/office/drawing/2010/main"/>
              </a:ext>
            </a:extLst>
          </a:blip>
          <a:stretch>
            <a:fillRect/>
          </a:stretch>
        </p:blipFill>
        <p:spPr>
          <a:xfrm flipH="1">
            <a:off x="-1124677" y="-594175"/>
            <a:ext cx="2481949" cy="1492271"/>
          </a:xfrm>
          <a:prstGeom prst="rect">
            <a:avLst/>
          </a:prstGeom>
          <a:ln>
            <a:noFill/>
          </a:ln>
        </p:spPr>
      </p:pic>
      <p:sp>
        <p:nvSpPr>
          <p:cNvPr id="37" name="Arc 36"/>
          <p:cNvSpPr/>
          <p:nvPr userDrawn="1"/>
        </p:nvSpPr>
        <p:spPr>
          <a:xfrm rot="9980275" flipH="1">
            <a:off x="-1516320" y="-917245"/>
            <a:ext cx="3381334" cy="2029582"/>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40" name="Arc 39"/>
          <p:cNvSpPr/>
          <p:nvPr userDrawn="1"/>
        </p:nvSpPr>
        <p:spPr>
          <a:xfrm rot="9980275" flipH="1">
            <a:off x="-1814733" y="-899825"/>
            <a:ext cx="3522008" cy="2185117"/>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nvGrpSpPr>
          <p:cNvPr id="41" name="Grouper 40"/>
          <p:cNvGrpSpPr/>
          <p:nvPr userDrawn="1"/>
        </p:nvGrpSpPr>
        <p:grpSpPr>
          <a:xfrm>
            <a:off x="-541841" y="-44422"/>
            <a:ext cx="2198336" cy="1093851"/>
            <a:chOff x="-197426" y="-15607"/>
            <a:chExt cx="1793469" cy="892397"/>
          </a:xfrm>
        </p:grpSpPr>
        <p:sp>
          <p:nvSpPr>
            <p:cNvPr id="44" name="Ellipse 43"/>
            <p:cNvSpPr/>
            <p:nvPr/>
          </p:nvSpPr>
          <p:spPr>
            <a:xfrm>
              <a:off x="159777" y="661223"/>
              <a:ext cx="77681" cy="776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Ellipse 44"/>
            <p:cNvSpPr/>
            <p:nvPr/>
          </p:nvSpPr>
          <p:spPr>
            <a:xfrm>
              <a:off x="645484" y="755151"/>
              <a:ext cx="89578" cy="89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4" name="Losange 53"/>
            <p:cNvSpPr/>
            <p:nvPr/>
          </p:nvSpPr>
          <p:spPr>
            <a:xfrm>
              <a:off x="-60445" y="-549"/>
              <a:ext cx="406962" cy="4069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5" name="Rectangle 54"/>
            <p:cNvSpPr/>
            <p:nvPr/>
          </p:nvSpPr>
          <p:spPr>
            <a:xfrm>
              <a:off x="1201480" y="681648"/>
              <a:ext cx="72105" cy="7210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6" name="Ellipse 55"/>
            <p:cNvSpPr/>
            <p:nvPr userDrawn="1"/>
          </p:nvSpPr>
          <p:spPr>
            <a:xfrm>
              <a:off x="318441" y="524855"/>
              <a:ext cx="279711" cy="279711"/>
            </a:xfrm>
            <a:prstGeom prst="ellipse">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7" name="Ellipse 56"/>
            <p:cNvSpPr/>
            <p:nvPr userDrawn="1"/>
          </p:nvSpPr>
          <p:spPr>
            <a:xfrm>
              <a:off x="763196" y="554831"/>
              <a:ext cx="149595" cy="149595"/>
            </a:xfrm>
            <a:prstGeom prst="ellipse">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8" name="Ellipse 57"/>
            <p:cNvSpPr/>
            <p:nvPr userDrawn="1"/>
          </p:nvSpPr>
          <p:spPr>
            <a:xfrm>
              <a:off x="249368" y="376105"/>
              <a:ext cx="101183" cy="1011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9" name="Ellipse 58"/>
            <p:cNvSpPr/>
            <p:nvPr userDrawn="1"/>
          </p:nvSpPr>
          <p:spPr>
            <a:xfrm>
              <a:off x="377950" y="-15607"/>
              <a:ext cx="80244" cy="80244"/>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0" name="Losange 59"/>
            <p:cNvSpPr/>
            <p:nvPr userDrawn="1"/>
          </p:nvSpPr>
          <p:spPr>
            <a:xfrm rot="20223526">
              <a:off x="550532" y="-6482"/>
              <a:ext cx="221789" cy="221789"/>
            </a:xfrm>
            <a:prstGeom prst="diamond">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1" name="Losange 60"/>
            <p:cNvSpPr/>
            <p:nvPr userDrawn="1"/>
          </p:nvSpPr>
          <p:spPr>
            <a:xfrm>
              <a:off x="998346" y="742673"/>
              <a:ext cx="106676" cy="10667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2" name="Rectangle 61"/>
            <p:cNvSpPr/>
            <p:nvPr userDrawn="1"/>
          </p:nvSpPr>
          <p:spPr>
            <a:xfrm>
              <a:off x="1362006" y="804685"/>
              <a:ext cx="72105" cy="72105"/>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3" name="Rectangle 62"/>
            <p:cNvSpPr/>
            <p:nvPr userDrawn="1"/>
          </p:nvSpPr>
          <p:spPr>
            <a:xfrm>
              <a:off x="489627" y="318305"/>
              <a:ext cx="112606" cy="112606"/>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4" name="Ellipse 63"/>
            <p:cNvSpPr/>
            <p:nvPr userDrawn="1"/>
          </p:nvSpPr>
          <p:spPr>
            <a:xfrm>
              <a:off x="872220" y="296800"/>
              <a:ext cx="89578" cy="89578"/>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5" name="Losange 64"/>
            <p:cNvSpPr/>
            <p:nvPr userDrawn="1"/>
          </p:nvSpPr>
          <p:spPr>
            <a:xfrm>
              <a:off x="1503797" y="732936"/>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6" name="Losange 65"/>
            <p:cNvSpPr/>
            <p:nvPr userDrawn="1"/>
          </p:nvSpPr>
          <p:spPr>
            <a:xfrm>
              <a:off x="688218" y="410210"/>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7" name="Losange 66"/>
            <p:cNvSpPr/>
            <p:nvPr userDrawn="1"/>
          </p:nvSpPr>
          <p:spPr>
            <a:xfrm>
              <a:off x="-197426" y="498289"/>
              <a:ext cx="262677" cy="262677"/>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7" name="Espace réservé du pied de page 6"/>
          <p:cNvSpPr>
            <a:spLocks noGrp="1"/>
          </p:cNvSpPr>
          <p:nvPr>
            <p:ph type="ftr" sz="quarter" idx="11"/>
          </p:nvPr>
        </p:nvSpPr>
        <p:spPr/>
        <p:txBody>
          <a:bodyPr/>
          <a:lstStyle/>
          <a:p>
            <a:r>
              <a:rPr lang="fr-FR"/>
              <a:t>QGIS, les enjeux d’une alternative - Rencontres des Utilisateurs Francophones de QGIS - 15 décembre 2018</a:t>
            </a:r>
            <a:endParaRPr lang="fr-FR" dirty="0"/>
          </a:p>
        </p:txBody>
      </p:sp>
      <p:sp>
        <p:nvSpPr>
          <p:cNvPr id="8" name="Espace réservé du numéro de diapositive 7"/>
          <p:cNvSpPr>
            <a:spLocks noGrp="1"/>
          </p:cNvSpPr>
          <p:nvPr>
            <p:ph type="sldNum" sz="quarter" idx="12"/>
          </p:nvPr>
        </p:nvSpPr>
        <p:spPr/>
        <p:txBody>
          <a:bodyPr/>
          <a:lstStyle/>
          <a:p>
            <a:fld id="{E25A763E-C07B-C147-8928-8BE5C6B8A452}" type="slidenum">
              <a:rPr lang="fr-FR" smtClean="0"/>
              <a:pPr/>
              <a:t>‹N°›</a:t>
            </a:fld>
            <a:endParaRPr lang="fr-FR" dirty="0"/>
          </a:p>
        </p:txBody>
      </p:sp>
    </p:spTree>
    <p:extLst>
      <p:ext uri="{BB962C8B-B14F-4D97-AF65-F5344CB8AC3E}">
        <p14:creationId xmlns:p14="http://schemas.microsoft.com/office/powerpoint/2010/main" val="4195378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re et image">
    <p:spTree>
      <p:nvGrpSpPr>
        <p:cNvPr id="1" name=""/>
        <p:cNvGrpSpPr/>
        <p:nvPr/>
      </p:nvGrpSpPr>
      <p:grpSpPr>
        <a:xfrm>
          <a:off x="0" y="0"/>
          <a:ext cx="0" cy="0"/>
          <a:chOff x="0" y="0"/>
          <a:chExt cx="0" cy="0"/>
        </a:xfrm>
      </p:grpSpPr>
      <p:sp>
        <p:nvSpPr>
          <p:cNvPr id="2" name="Title 1"/>
          <p:cNvSpPr>
            <a:spLocks noGrp="1"/>
          </p:cNvSpPr>
          <p:nvPr>
            <p:ph type="title"/>
          </p:nvPr>
        </p:nvSpPr>
        <p:spPr>
          <a:xfrm>
            <a:off x="1655130" y="517221"/>
            <a:ext cx="7190502" cy="618293"/>
          </a:xfrm>
        </p:spPr>
        <p:txBody>
          <a:bodyPr anchor="t">
            <a:noAutofit/>
          </a:bodyPr>
          <a:lstStyle>
            <a:lvl1pPr>
              <a:defRPr sz="3600" b="1" cap="none" baseline="0">
                <a:solidFill>
                  <a:srgbClr val="005D7E"/>
                </a:solidFill>
                <a:latin typeface="+mj-lt"/>
              </a:defRPr>
            </a:lvl1pPr>
          </a:lstStyle>
          <a:p>
            <a:r>
              <a:rPr lang="fr-FR" dirty="0"/>
              <a:t>Cliquez et modifiez le titre</a:t>
            </a:r>
            <a:endParaRPr lang="en-US" dirty="0"/>
          </a:p>
        </p:txBody>
      </p:sp>
      <p:sp>
        <p:nvSpPr>
          <p:cNvPr id="7" name="Espace réservé pour une image  6"/>
          <p:cNvSpPr>
            <a:spLocks noGrp="1"/>
          </p:cNvSpPr>
          <p:nvPr>
            <p:ph type="pic" sz="quarter" idx="13"/>
          </p:nvPr>
        </p:nvSpPr>
        <p:spPr>
          <a:xfrm>
            <a:off x="3719513" y="2154238"/>
            <a:ext cx="3251200" cy="3251200"/>
          </a:xfrm>
          <a:prstGeom prst="ellipse">
            <a:avLst/>
          </a:prstGeom>
          <a:noFill/>
        </p:spPr>
        <p:txBody>
          <a:bodyPr/>
          <a:lstStyle/>
          <a:p>
            <a:endParaRPr lang="fr-FR" dirty="0"/>
          </a:p>
        </p:txBody>
      </p:sp>
      <p:sp>
        <p:nvSpPr>
          <p:cNvPr id="66" name="Rectangle 65"/>
          <p:cNvSpPr/>
          <p:nvPr userDrawn="1"/>
        </p:nvSpPr>
        <p:spPr>
          <a:xfrm>
            <a:off x="-553636" y="834686"/>
            <a:ext cx="81112" cy="81112"/>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7" name="Image 66"/>
          <p:cNvPicPr>
            <a:picLocks noChangeAspect="1"/>
          </p:cNvPicPr>
          <p:nvPr userDrawn="1"/>
        </p:nvPicPr>
        <p:blipFill>
          <a:blip r:embed="rId2" cstate="screen">
            <a:duotone>
              <a:prstClr val="black"/>
              <a:schemeClr val="accent1">
                <a:tint val="45000"/>
                <a:satMod val="400000"/>
              </a:schemeClr>
            </a:duotone>
            <a:alphaModFix amt="35000"/>
            <a:extLst>
              <a:ext uri="{28A0092B-C50C-407E-A947-70E740481C1C}">
                <a14:useLocalDpi xmlns:a14="http://schemas.microsoft.com/office/drawing/2010/main"/>
              </a:ext>
            </a:extLst>
          </a:blip>
          <a:stretch>
            <a:fillRect/>
          </a:stretch>
        </p:blipFill>
        <p:spPr>
          <a:xfrm flipH="1">
            <a:off x="-1124677" y="-594175"/>
            <a:ext cx="2481949" cy="1492271"/>
          </a:xfrm>
          <a:prstGeom prst="rect">
            <a:avLst/>
          </a:prstGeom>
          <a:ln>
            <a:noFill/>
          </a:ln>
        </p:spPr>
      </p:pic>
      <p:sp>
        <p:nvSpPr>
          <p:cNvPr id="68" name="Arc 67"/>
          <p:cNvSpPr/>
          <p:nvPr userDrawn="1"/>
        </p:nvSpPr>
        <p:spPr>
          <a:xfrm rot="9980275" flipH="1">
            <a:off x="-1516320" y="-917245"/>
            <a:ext cx="3381334" cy="2029582"/>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69" name="Arc 68"/>
          <p:cNvSpPr/>
          <p:nvPr userDrawn="1"/>
        </p:nvSpPr>
        <p:spPr>
          <a:xfrm rot="9980275" flipH="1">
            <a:off x="-1814733" y="-899825"/>
            <a:ext cx="3522008" cy="2185117"/>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nvGrpSpPr>
          <p:cNvPr id="70" name="Grouper 69"/>
          <p:cNvGrpSpPr/>
          <p:nvPr userDrawn="1"/>
        </p:nvGrpSpPr>
        <p:grpSpPr>
          <a:xfrm>
            <a:off x="-541841" y="-44422"/>
            <a:ext cx="2198336" cy="1093851"/>
            <a:chOff x="-197426" y="-15607"/>
            <a:chExt cx="1793469" cy="892397"/>
          </a:xfrm>
        </p:grpSpPr>
        <p:sp>
          <p:nvSpPr>
            <p:cNvPr id="71" name="Ellipse 70"/>
            <p:cNvSpPr/>
            <p:nvPr/>
          </p:nvSpPr>
          <p:spPr>
            <a:xfrm>
              <a:off x="159777" y="661223"/>
              <a:ext cx="77681" cy="776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2" name="Ellipse 71"/>
            <p:cNvSpPr/>
            <p:nvPr/>
          </p:nvSpPr>
          <p:spPr>
            <a:xfrm>
              <a:off x="645484" y="755151"/>
              <a:ext cx="89578" cy="89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3" name="Losange 72"/>
            <p:cNvSpPr/>
            <p:nvPr/>
          </p:nvSpPr>
          <p:spPr>
            <a:xfrm>
              <a:off x="-60445" y="-549"/>
              <a:ext cx="406962" cy="4069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4" name="Rectangle 73"/>
            <p:cNvSpPr/>
            <p:nvPr/>
          </p:nvSpPr>
          <p:spPr>
            <a:xfrm>
              <a:off x="1201480" y="681648"/>
              <a:ext cx="72105" cy="7210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5" name="Ellipse 74"/>
            <p:cNvSpPr/>
            <p:nvPr userDrawn="1"/>
          </p:nvSpPr>
          <p:spPr>
            <a:xfrm>
              <a:off x="318441" y="524855"/>
              <a:ext cx="279711" cy="279711"/>
            </a:xfrm>
            <a:prstGeom prst="ellipse">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6" name="Ellipse 75"/>
            <p:cNvSpPr/>
            <p:nvPr userDrawn="1"/>
          </p:nvSpPr>
          <p:spPr>
            <a:xfrm>
              <a:off x="763196" y="554831"/>
              <a:ext cx="149595" cy="149595"/>
            </a:xfrm>
            <a:prstGeom prst="ellipse">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7" name="Ellipse 76"/>
            <p:cNvSpPr/>
            <p:nvPr userDrawn="1"/>
          </p:nvSpPr>
          <p:spPr>
            <a:xfrm>
              <a:off x="249368" y="376105"/>
              <a:ext cx="101183" cy="1011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8" name="Ellipse 77"/>
            <p:cNvSpPr/>
            <p:nvPr userDrawn="1"/>
          </p:nvSpPr>
          <p:spPr>
            <a:xfrm>
              <a:off x="377950" y="-15607"/>
              <a:ext cx="80244" cy="80244"/>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9" name="Losange 78"/>
            <p:cNvSpPr/>
            <p:nvPr userDrawn="1"/>
          </p:nvSpPr>
          <p:spPr>
            <a:xfrm rot="20223526">
              <a:off x="550532" y="-6482"/>
              <a:ext cx="221789" cy="221789"/>
            </a:xfrm>
            <a:prstGeom prst="diamond">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0" name="Losange 79"/>
            <p:cNvSpPr/>
            <p:nvPr userDrawn="1"/>
          </p:nvSpPr>
          <p:spPr>
            <a:xfrm>
              <a:off x="998346" y="742673"/>
              <a:ext cx="106676" cy="10667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Rectangle 80"/>
            <p:cNvSpPr/>
            <p:nvPr userDrawn="1"/>
          </p:nvSpPr>
          <p:spPr>
            <a:xfrm>
              <a:off x="1362006" y="804685"/>
              <a:ext cx="72105" cy="72105"/>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2" name="Rectangle 81"/>
            <p:cNvSpPr/>
            <p:nvPr userDrawn="1"/>
          </p:nvSpPr>
          <p:spPr>
            <a:xfrm>
              <a:off x="489627" y="318305"/>
              <a:ext cx="112606" cy="112606"/>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3" name="Ellipse 82"/>
            <p:cNvSpPr/>
            <p:nvPr userDrawn="1"/>
          </p:nvSpPr>
          <p:spPr>
            <a:xfrm>
              <a:off x="872220" y="296800"/>
              <a:ext cx="89578" cy="89578"/>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4" name="Losange 83"/>
            <p:cNvSpPr/>
            <p:nvPr userDrawn="1"/>
          </p:nvSpPr>
          <p:spPr>
            <a:xfrm>
              <a:off x="1503797" y="732936"/>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5" name="Losange 84"/>
            <p:cNvSpPr/>
            <p:nvPr userDrawn="1"/>
          </p:nvSpPr>
          <p:spPr>
            <a:xfrm>
              <a:off x="688218" y="410210"/>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6" name="Losange 85"/>
            <p:cNvSpPr/>
            <p:nvPr userDrawn="1"/>
          </p:nvSpPr>
          <p:spPr>
            <a:xfrm>
              <a:off x="-197426" y="498289"/>
              <a:ext cx="262677" cy="262677"/>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 name="Espace réservé du pied de page 7"/>
          <p:cNvSpPr>
            <a:spLocks noGrp="1"/>
          </p:cNvSpPr>
          <p:nvPr>
            <p:ph type="ftr" sz="quarter" idx="15"/>
          </p:nvPr>
        </p:nvSpPr>
        <p:spPr/>
        <p:txBody>
          <a:bodyPr/>
          <a:lstStyle/>
          <a:p>
            <a:r>
              <a:rPr lang="fr-FR"/>
              <a:t>QGIS, les enjeux d’une alternative - Rencontres des Utilisateurs Francophones de QGIS - 15 décembre 2018</a:t>
            </a:r>
            <a:endParaRPr lang="fr-FR" dirty="0"/>
          </a:p>
        </p:txBody>
      </p:sp>
      <p:sp>
        <p:nvSpPr>
          <p:cNvPr id="10" name="Espace réservé du numéro de diapositive 9"/>
          <p:cNvSpPr>
            <a:spLocks noGrp="1"/>
          </p:cNvSpPr>
          <p:nvPr>
            <p:ph type="sldNum" sz="quarter" idx="16"/>
          </p:nvPr>
        </p:nvSpPr>
        <p:spPr/>
        <p:txBody>
          <a:bodyPr/>
          <a:lstStyle/>
          <a:p>
            <a:fld id="{E25A763E-C07B-C147-8928-8BE5C6B8A452}" type="slidenum">
              <a:rPr lang="fr-FR" smtClean="0"/>
              <a:pPr/>
              <a:t>‹N°›</a:t>
            </a:fld>
            <a:endParaRPr lang="fr-FR" dirty="0"/>
          </a:p>
        </p:txBody>
      </p:sp>
    </p:spTree>
    <p:extLst>
      <p:ext uri="{BB962C8B-B14F-4D97-AF65-F5344CB8AC3E}">
        <p14:creationId xmlns:p14="http://schemas.microsoft.com/office/powerpoint/2010/main" val="1327096797"/>
      </p:ext>
    </p:extLst>
  </p:cSld>
  <p:clrMapOvr>
    <a:masterClrMapping/>
  </p:clrMapOvr>
  <p:extLst mod="1">
    <p:ext uri="{DCECCB84-F9BA-43D5-87BE-67443E8EF086}">
      <p15:sldGuideLst xmlns:p15="http://schemas.microsoft.com/office/powerpoint/2012/main">
        <p15:guide id="1" pos="3367">
          <p15:clr>
            <a:srgbClr val="FBAE40"/>
          </p15:clr>
        </p15:guide>
        <p15:guide id="2" orient="horz" pos="2381">
          <p15:clr>
            <a:srgbClr val="FBAE40"/>
          </p15:clr>
        </p15:guide>
        <p15:guide id="4" orient="horz" pos="58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Fiche">
    <p:spTree>
      <p:nvGrpSpPr>
        <p:cNvPr id="1" name=""/>
        <p:cNvGrpSpPr/>
        <p:nvPr/>
      </p:nvGrpSpPr>
      <p:grpSpPr>
        <a:xfrm>
          <a:off x="0" y="0"/>
          <a:ext cx="0" cy="0"/>
          <a:chOff x="0" y="0"/>
          <a:chExt cx="0" cy="0"/>
        </a:xfrm>
      </p:grpSpPr>
      <p:grpSp>
        <p:nvGrpSpPr>
          <p:cNvPr id="24" name="Groupe 23"/>
          <p:cNvGrpSpPr/>
          <p:nvPr userDrawn="1"/>
        </p:nvGrpSpPr>
        <p:grpSpPr>
          <a:xfrm>
            <a:off x="5026416" y="1383274"/>
            <a:ext cx="1009102" cy="916563"/>
            <a:chOff x="5629730" y="1659098"/>
            <a:chExt cx="934195" cy="848525"/>
          </a:xfrm>
        </p:grpSpPr>
        <p:grpSp>
          <p:nvGrpSpPr>
            <p:cNvPr id="23" name="Groupe 22"/>
            <p:cNvGrpSpPr/>
            <p:nvPr userDrawn="1"/>
          </p:nvGrpSpPr>
          <p:grpSpPr>
            <a:xfrm>
              <a:off x="5943150" y="1659098"/>
              <a:ext cx="620775" cy="848525"/>
              <a:chOff x="5943150" y="1659098"/>
              <a:chExt cx="620775" cy="848525"/>
            </a:xfrm>
          </p:grpSpPr>
          <p:sp>
            <p:nvSpPr>
              <p:cNvPr id="50" name="Freeform 25"/>
              <p:cNvSpPr>
                <a:spLocks noEditPoints="1"/>
              </p:cNvSpPr>
              <p:nvPr userDrawn="1"/>
            </p:nvSpPr>
            <p:spPr bwMode="auto">
              <a:xfrm>
                <a:off x="5943150" y="1728776"/>
                <a:ext cx="556410" cy="559888"/>
              </a:xfrm>
              <a:custGeom>
                <a:avLst/>
                <a:gdLst>
                  <a:gd name="T0" fmla="*/ 70 w 320"/>
                  <a:gd name="T1" fmla="*/ 28 h 322"/>
                  <a:gd name="T2" fmla="*/ 2 w 320"/>
                  <a:gd name="T3" fmla="*/ 128 h 322"/>
                  <a:gd name="T4" fmla="*/ 18 w 320"/>
                  <a:gd name="T5" fmla="*/ 238 h 322"/>
                  <a:gd name="T6" fmla="*/ 112 w 320"/>
                  <a:gd name="T7" fmla="*/ 314 h 322"/>
                  <a:gd name="T8" fmla="*/ 222 w 320"/>
                  <a:gd name="T9" fmla="*/ 310 h 322"/>
                  <a:gd name="T10" fmla="*/ 308 w 320"/>
                  <a:gd name="T11" fmla="*/ 224 h 322"/>
                  <a:gd name="T12" fmla="*/ 312 w 320"/>
                  <a:gd name="T13" fmla="*/ 114 h 322"/>
                  <a:gd name="T14" fmla="*/ 236 w 320"/>
                  <a:gd name="T15" fmla="*/ 20 h 322"/>
                  <a:gd name="T16" fmla="*/ 92 w 320"/>
                  <a:gd name="T17" fmla="*/ 274 h 322"/>
                  <a:gd name="T18" fmla="*/ 64 w 320"/>
                  <a:gd name="T19" fmla="*/ 262 h 322"/>
                  <a:gd name="T20" fmla="*/ 64 w 320"/>
                  <a:gd name="T21" fmla="*/ 246 h 322"/>
                  <a:gd name="T22" fmla="*/ 62 w 320"/>
                  <a:gd name="T23" fmla="*/ 220 h 322"/>
                  <a:gd name="T24" fmla="*/ 68 w 320"/>
                  <a:gd name="T25" fmla="*/ 200 h 322"/>
                  <a:gd name="T26" fmla="*/ 90 w 320"/>
                  <a:gd name="T27" fmla="*/ 212 h 322"/>
                  <a:gd name="T28" fmla="*/ 96 w 320"/>
                  <a:gd name="T29" fmla="*/ 272 h 322"/>
                  <a:gd name="T30" fmla="*/ 128 w 320"/>
                  <a:gd name="T31" fmla="*/ 108 h 322"/>
                  <a:gd name="T32" fmla="*/ 108 w 320"/>
                  <a:gd name="T33" fmla="*/ 134 h 322"/>
                  <a:gd name="T34" fmla="*/ 84 w 320"/>
                  <a:gd name="T35" fmla="*/ 122 h 322"/>
                  <a:gd name="T36" fmla="*/ 88 w 320"/>
                  <a:gd name="T37" fmla="*/ 154 h 322"/>
                  <a:gd name="T38" fmla="*/ 80 w 320"/>
                  <a:gd name="T39" fmla="*/ 160 h 322"/>
                  <a:gd name="T40" fmla="*/ 74 w 320"/>
                  <a:gd name="T41" fmla="*/ 160 h 322"/>
                  <a:gd name="T42" fmla="*/ 68 w 320"/>
                  <a:gd name="T43" fmla="*/ 178 h 322"/>
                  <a:gd name="T44" fmla="*/ 54 w 320"/>
                  <a:gd name="T45" fmla="*/ 166 h 322"/>
                  <a:gd name="T46" fmla="*/ 48 w 320"/>
                  <a:gd name="T47" fmla="*/ 146 h 322"/>
                  <a:gd name="T48" fmla="*/ 50 w 320"/>
                  <a:gd name="T49" fmla="*/ 138 h 322"/>
                  <a:gd name="T50" fmla="*/ 50 w 320"/>
                  <a:gd name="T51" fmla="*/ 128 h 322"/>
                  <a:gd name="T52" fmla="*/ 44 w 320"/>
                  <a:gd name="T53" fmla="*/ 114 h 322"/>
                  <a:gd name="T54" fmla="*/ 58 w 320"/>
                  <a:gd name="T55" fmla="*/ 58 h 322"/>
                  <a:gd name="T56" fmla="*/ 86 w 320"/>
                  <a:gd name="T57" fmla="*/ 36 h 322"/>
                  <a:gd name="T58" fmla="*/ 106 w 320"/>
                  <a:gd name="T59" fmla="*/ 36 h 322"/>
                  <a:gd name="T60" fmla="*/ 122 w 320"/>
                  <a:gd name="T61" fmla="*/ 40 h 322"/>
                  <a:gd name="T62" fmla="*/ 140 w 320"/>
                  <a:gd name="T63" fmla="*/ 24 h 322"/>
                  <a:gd name="T64" fmla="*/ 168 w 320"/>
                  <a:gd name="T65" fmla="*/ 24 h 322"/>
                  <a:gd name="T66" fmla="*/ 134 w 320"/>
                  <a:gd name="T67" fmla="*/ 46 h 322"/>
                  <a:gd name="T68" fmla="*/ 116 w 320"/>
                  <a:gd name="T69" fmla="*/ 54 h 322"/>
                  <a:gd name="T70" fmla="*/ 138 w 320"/>
                  <a:gd name="T71" fmla="*/ 58 h 322"/>
                  <a:gd name="T72" fmla="*/ 172 w 320"/>
                  <a:gd name="T73" fmla="*/ 42 h 322"/>
                  <a:gd name="T74" fmla="*/ 184 w 320"/>
                  <a:gd name="T75" fmla="*/ 54 h 322"/>
                  <a:gd name="T76" fmla="*/ 168 w 320"/>
                  <a:gd name="T77" fmla="*/ 76 h 322"/>
                  <a:gd name="T78" fmla="*/ 148 w 320"/>
                  <a:gd name="T79" fmla="*/ 86 h 322"/>
                  <a:gd name="T80" fmla="*/ 262 w 320"/>
                  <a:gd name="T81" fmla="*/ 222 h 322"/>
                  <a:gd name="T82" fmla="*/ 240 w 320"/>
                  <a:gd name="T83" fmla="*/ 242 h 322"/>
                  <a:gd name="T84" fmla="*/ 216 w 320"/>
                  <a:gd name="T85" fmla="*/ 254 h 322"/>
                  <a:gd name="T86" fmla="*/ 206 w 320"/>
                  <a:gd name="T87" fmla="*/ 272 h 322"/>
                  <a:gd name="T88" fmla="*/ 190 w 320"/>
                  <a:gd name="T89" fmla="*/ 254 h 322"/>
                  <a:gd name="T90" fmla="*/ 178 w 320"/>
                  <a:gd name="T91" fmla="*/ 210 h 322"/>
                  <a:gd name="T92" fmla="*/ 156 w 320"/>
                  <a:gd name="T93" fmla="*/ 168 h 322"/>
                  <a:gd name="T94" fmla="*/ 168 w 320"/>
                  <a:gd name="T95" fmla="*/ 138 h 322"/>
                  <a:gd name="T96" fmla="*/ 184 w 320"/>
                  <a:gd name="T97" fmla="*/ 142 h 322"/>
                  <a:gd name="T98" fmla="*/ 214 w 320"/>
                  <a:gd name="T99" fmla="*/ 152 h 322"/>
                  <a:gd name="T100" fmla="*/ 238 w 320"/>
                  <a:gd name="T101" fmla="*/ 162 h 322"/>
                  <a:gd name="T102" fmla="*/ 266 w 320"/>
                  <a:gd name="T103" fmla="*/ 182 h 322"/>
                  <a:gd name="T104" fmla="*/ 276 w 320"/>
                  <a:gd name="T105" fmla="*/ 90 h 322"/>
                  <a:gd name="T106" fmla="*/ 270 w 320"/>
                  <a:gd name="T107" fmla="*/ 104 h 322"/>
                  <a:gd name="T108" fmla="*/ 258 w 320"/>
                  <a:gd name="T109" fmla="*/ 80 h 322"/>
                  <a:gd name="T110" fmla="*/ 260 w 320"/>
                  <a:gd name="T111" fmla="*/ 70 h 322"/>
                  <a:gd name="T112" fmla="*/ 252 w 320"/>
                  <a:gd name="T113" fmla="*/ 52 h 322"/>
                  <a:gd name="T114" fmla="*/ 280 w 320"/>
                  <a:gd name="T115" fmla="*/ 64 h 322"/>
                  <a:gd name="T116" fmla="*/ 276 w 320"/>
                  <a:gd name="T117" fmla="*/ 7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 h="322">
                    <a:moveTo>
                      <a:pt x="160" y="0"/>
                    </a:moveTo>
                    <a:lnTo>
                      <a:pt x="160" y="0"/>
                    </a:lnTo>
                    <a:lnTo>
                      <a:pt x="144" y="2"/>
                    </a:lnTo>
                    <a:lnTo>
                      <a:pt x="128" y="4"/>
                    </a:lnTo>
                    <a:lnTo>
                      <a:pt x="112" y="8"/>
                    </a:lnTo>
                    <a:lnTo>
                      <a:pt x="98" y="14"/>
                    </a:lnTo>
                    <a:lnTo>
                      <a:pt x="84" y="20"/>
                    </a:lnTo>
                    <a:lnTo>
                      <a:pt x="70" y="28"/>
                    </a:lnTo>
                    <a:lnTo>
                      <a:pt x="58" y="38"/>
                    </a:lnTo>
                    <a:lnTo>
                      <a:pt x="46" y="48"/>
                    </a:lnTo>
                    <a:lnTo>
                      <a:pt x="36" y="60"/>
                    </a:lnTo>
                    <a:lnTo>
                      <a:pt x="28" y="72"/>
                    </a:lnTo>
                    <a:lnTo>
                      <a:pt x="18" y="84"/>
                    </a:lnTo>
                    <a:lnTo>
                      <a:pt x="12" y="98"/>
                    </a:lnTo>
                    <a:lnTo>
                      <a:pt x="6" y="114"/>
                    </a:lnTo>
                    <a:lnTo>
                      <a:pt x="2" y="128"/>
                    </a:lnTo>
                    <a:lnTo>
                      <a:pt x="0" y="144"/>
                    </a:lnTo>
                    <a:lnTo>
                      <a:pt x="0" y="160"/>
                    </a:lnTo>
                    <a:lnTo>
                      <a:pt x="0" y="160"/>
                    </a:lnTo>
                    <a:lnTo>
                      <a:pt x="0" y="178"/>
                    </a:lnTo>
                    <a:lnTo>
                      <a:pt x="2" y="194"/>
                    </a:lnTo>
                    <a:lnTo>
                      <a:pt x="6" y="208"/>
                    </a:lnTo>
                    <a:lnTo>
                      <a:pt x="12" y="224"/>
                    </a:lnTo>
                    <a:lnTo>
                      <a:pt x="18" y="238"/>
                    </a:lnTo>
                    <a:lnTo>
                      <a:pt x="26" y="250"/>
                    </a:lnTo>
                    <a:lnTo>
                      <a:pt x="36" y="264"/>
                    </a:lnTo>
                    <a:lnTo>
                      <a:pt x="46" y="274"/>
                    </a:lnTo>
                    <a:lnTo>
                      <a:pt x="58" y="284"/>
                    </a:lnTo>
                    <a:lnTo>
                      <a:pt x="70" y="294"/>
                    </a:lnTo>
                    <a:lnTo>
                      <a:pt x="82" y="302"/>
                    </a:lnTo>
                    <a:lnTo>
                      <a:pt x="96" y="308"/>
                    </a:lnTo>
                    <a:lnTo>
                      <a:pt x="112" y="314"/>
                    </a:lnTo>
                    <a:lnTo>
                      <a:pt x="126" y="318"/>
                    </a:lnTo>
                    <a:lnTo>
                      <a:pt x="142" y="320"/>
                    </a:lnTo>
                    <a:lnTo>
                      <a:pt x="158" y="322"/>
                    </a:lnTo>
                    <a:lnTo>
                      <a:pt x="158" y="322"/>
                    </a:lnTo>
                    <a:lnTo>
                      <a:pt x="174" y="320"/>
                    </a:lnTo>
                    <a:lnTo>
                      <a:pt x="190" y="318"/>
                    </a:lnTo>
                    <a:lnTo>
                      <a:pt x="206" y="314"/>
                    </a:lnTo>
                    <a:lnTo>
                      <a:pt x="222" y="310"/>
                    </a:lnTo>
                    <a:lnTo>
                      <a:pt x="236" y="302"/>
                    </a:lnTo>
                    <a:lnTo>
                      <a:pt x="248" y="294"/>
                    </a:lnTo>
                    <a:lnTo>
                      <a:pt x="262" y="286"/>
                    </a:lnTo>
                    <a:lnTo>
                      <a:pt x="272" y="274"/>
                    </a:lnTo>
                    <a:lnTo>
                      <a:pt x="284" y="264"/>
                    </a:lnTo>
                    <a:lnTo>
                      <a:pt x="292" y="252"/>
                    </a:lnTo>
                    <a:lnTo>
                      <a:pt x="300" y="238"/>
                    </a:lnTo>
                    <a:lnTo>
                      <a:pt x="308" y="224"/>
                    </a:lnTo>
                    <a:lnTo>
                      <a:pt x="312" y="208"/>
                    </a:lnTo>
                    <a:lnTo>
                      <a:pt x="316" y="194"/>
                    </a:lnTo>
                    <a:lnTo>
                      <a:pt x="320" y="178"/>
                    </a:lnTo>
                    <a:lnTo>
                      <a:pt x="320" y="160"/>
                    </a:lnTo>
                    <a:lnTo>
                      <a:pt x="320" y="160"/>
                    </a:lnTo>
                    <a:lnTo>
                      <a:pt x="320" y="144"/>
                    </a:lnTo>
                    <a:lnTo>
                      <a:pt x="316" y="130"/>
                    </a:lnTo>
                    <a:lnTo>
                      <a:pt x="312" y="114"/>
                    </a:lnTo>
                    <a:lnTo>
                      <a:pt x="308" y="100"/>
                    </a:lnTo>
                    <a:lnTo>
                      <a:pt x="300" y="86"/>
                    </a:lnTo>
                    <a:lnTo>
                      <a:pt x="292" y="72"/>
                    </a:lnTo>
                    <a:lnTo>
                      <a:pt x="284" y="60"/>
                    </a:lnTo>
                    <a:lnTo>
                      <a:pt x="274" y="48"/>
                    </a:lnTo>
                    <a:lnTo>
                      <a:pt x="262" y="38"/>
                    </a:lnTo>
                    <a:lnTo>
                      <a:pt x="250" y="28"/>
                    </a:lnTo>
                    <a:lnTo>
                      <a:pt x="236" y="20"/>
                    </a:lnTo>
                    <a:lnTo>
                      <a:pt x="222" y="14"/>
                    </a:lnTo>
                    <a:lnTo>
                      <a:pt x="208" y="8"/>
                    </a:lnTo>
                    <a:lnTo>
                      <a:pt x="192" y="4"/>
                    </a:lnTo>
                    <a:lnTo>
                      <a:pt x="176" y="2"/>
                    </a:lnTo>
                    <a:lnTo>
                      <a:pt x="160" y="0"/>
                    </a:lnTo>
                    <a:lnTo>
                      <a:pt x="160" y="0"/>
                    </a:lnTo>
                    <a:close/>
                    <a:moveTo>
                      <a:pt x="92" y="274"/>
                    </a:moveTo>
                    <a:lnTo>
                      <a:pt x="92" y="274"/>
                    </a:lnTo>
                    <a:lnTo>
                      <a:pt x="88" y="274"/>
                    </a:lnTo>
                    <a:lnTo>
                      <a:pt x="86" y="272"/>
                    </a:lnTo>
                    <a:lnTo>
                      <a:pt x="86" y="272"/>
                    </a:lnTo>
                    <a:lnTo>
                      <a:pt x="84" y="266"/>
                    </a:lnTo>
                    <a:lnTo>
                      <a:pt x="84" y="266"/>
                    </a:lnTo>
                    <a:lnTo>
                      <a:pt x="76" y="268"/>
                    </a:lnTo>
                    <a:lnTo>
                      <a:pt x="70" y="268"/>
                    </a:lnTo>
                    <a:lnTo>
                      <a:pt x="64" y="262"/>
                    </a:lnTo>
                    <a:lnTo>
                      <a:pt x="62" y="256"/>
                    </a:lnTo>
                    <a:lnTo>
                      <a:pt x="62" y="256"/>
                    </a:lnTo>
                    <a:lnTo>
                      <a:pt x="64" y="252"/>
                    </a:lnTo>
                    <a:lnTo>
                      <a:pt x="64" y="252"/>
                    </a:lnTo>
                    <a:lnTo>
                      <a:pt x="64" y="248"/>
                    </a:lnTo>
                    <a:lnTo>
                      <a:pt x="64" y="248"/>
                    </a:lnTo>
                    <a:lnTo>
                      <a:pt x="64" y="246"/>
                    </a:lnTo>
                    <a:lnTo>
                      <a:pt x="64" y="246"/>
                    </a:lnTo>
                    <a:lnTo>
                      <a:pt x="60" y="242"/>
                    </a:lnTo>
                    <a:lnTo>
                      <a:pt x="60" y="236"/>
                    </a:lnTo>
                    <a:lnTo>
                      <a:pt x="60" y="236"/>
                    </a:lnTo>
                    <a:lnTo>
                      <a:pt x="60" y="232"/>
                    </a:lnTo>
                    <a:lnTo>
                      <a:pt x="60" y="232"/>
                    </a:lnTo>
                    <a:lnTo>
                      <a:pt x="62" y="226"/>
                    </a:lnTo>
                    <a:lnTo>
                      <a:pt x="62" y="226"/>
                    </a:lnTo>
                    <a:lnTo>
                      <a:pt x="62" y="220"/>
                    </a:lnTo>
                    <a:lnTo>
                      <a:pt x="66" y="216"/>
                    </a:lnTo>
                    <a:lnTo>
                      <a:pt x="66" y="216"/>
                    </a:lnTo>
                    <a:lnTo>
                      <a:pt x="66" y="210"/>
                    </a:lnTo>
                    <a:lnTo>
                      <a:pt x="66" y="210"/>
                    </a:lnTo>
                    <a:lnTo>
                      <a:pt x="64" y="208"/>
                    </a:lnTo>
                    <a:lnTo>
                      <a:pt x="64" y="204"/>
                    </a:lnTo>
                    <a:lnTo>
                      <a:pt x="64" y="202"/>
                    </a:lnTo>
                    <a:lnTo>
                      <a:pt x="68" y="200"/>
                    </a:lnTo>
                    <a:lnTo>
                      <a:pt x="68" y="200"/>
                    </a:lnTo>
                    <a:lnTo>
                      <a:pt x="76" y="194"/>
                    </a:lnTo>
                    <a:lnTo>
                      <a:pt x="76" y="194"/>
                    </a:lnTo>
                    <a:lnTo>
                      <a:pt x="80" y="194"/>
                    </a:lnTo>
                    <a:lnTo>
                      <a:pt x="84" y="198"/>
                    </a:lnTo>
                    <a:lnTo>
                      <a:pt x="84" y="198"/>
                    </a:lnTo>
                    <a:lnTo>
                      <a:pt x="88" y="204"/>
                    </a:lnTo>
                    <a:lnTo>
                      <a:pt x="90" y="212"/>
                    </a:lnTo>
                    <a:lnTo>
                      <a:pt x="90" y="212"/>
                    </a:lnTo>
                    <a:lnTo>
                      <a:pt x="90" y="224"/>
                    </a:lnTo>
                    <a:lnTo>
                      <a:pt x="90" y="224"/>
                    </a:lnTo>
                    <a:lnTo>
                      <a:pt x="92" y="232"/>
                    </a:lnTo>
                    <a:lnTo>
                      <a:pt x="92" y="232"/>
                    </a:lnTo>
                    <a:lnTo>
                      <a:pt x="96" y="268"/>
                    </a:lnTo>
                    <a:lnTo>
                      <a:pt x="96" y="268"/>
                    </a:lnTo>
                    <a:lnTo>
                      <a:pt x="96" y="272"/>
                    </a:lnTo>
                    <a:lnTo>
                      <a:pt x="92" y="274"/>
                    </a:lnTo>
                    <a:lnTo>
                      <a:pt x="92" y="274"/>
                    </a:lnTo>
                    <a:close/>
                    <a:moveTo>
                      <a:pt x="144" y="90"/>
                    </a:moveTo>
                    <a:lnTo>
                      <a:pt x="144" y="90"/>
                    </a:lnTo>
                    <a:lnTo>
                      <a:pt x="134" y="98"/>
                    </a:lnTo>
                    <a:lnTo>
                      <a:pt x="134" y="98"/>
                    </a:lnTo>
                    <a:lnTo>
                      <a:pt x="128" y="108"/>
                    </a:lnTo>
                    <a:lnTo>
                      <a:pt x="128" y="108"/>
                    </a:lnTo>
                    <a:lnTo>
                      <a:pt x="128" y="110"/>
                    </a:lnTo>
                    <a:lnTo>
                      <a:pt x="128" y="110"/>
                    </a:lnTo>
                    <a:lnTo>
                      <a:pt x="120" y="118"/>
                    </a:lnTo>
                    <a:lnTo>
                      <a:pt x="116" y="126"/>
                    </a:lnTo>
                    <a:lnTo>
                      <a:pt x="116" y="126"/>
                    </a:lnTo>
                    <a:lnTo>
                      <a:pt x="114" y="136"/>
                    </a:lnTo>
                    <a:lnTo>
                      <a:pt x="114" y="136"/>
                    </a:lnTo>
                    <a:lnTo>
                      <a:pt x="108" y="134"/>
                    </a:lnTo>
                    <a:lnTo>
                      <a:pt x="106" y="128"/>
                    </a:lnTo>
                    <a:lnTo>
                      <a:pt x="106" y="128"/>
                    </a:lnTo>
                    <a:lnTo>
                      <a:pt x="104" y="124"/>
                    </a:lnTo>
                    <a:lnTo>
                      <a:pt x="98" y="120"/>
                    </a:lnTo>
                    <a:lnTo>
                      <a:pt x="94" y="118"/>
                    </a:lnTo>
                    <a:lnTo>
                      <a:pt x="88" y="120"/>
                    </a:lnTo>
                    <a:lnTo>
                      <a:pt x="88" y="120"/>
                    </a:lnTo>
                    <a:lnTo>
                      <a:pt x="84" y="122"/>
                    </a:lnTo>
                    <a:lnTo>
                      <a:pt x="84" y="122"/>
                    </a:lnTo>
                    <a:lnTo>
                      <a:pt x="80" y="124"/>
                    </a:lnTo>
                    <a:lnTo>
                      <a:pt x="78" y="126"/>
                    </a:lnTo>
                    <a:lnTo>
                      <a:pt x="78" y="130"/>
                    </a:lnTo>
                    <a:lnTo>
                      <a:pt x="78" y="134"/>
                    </a:lnTo>
                    <a:lnTo>
                      <a:pt x="78" y="134"/>
                    </a:lnTo>
                    <a:lnTo>
                      <a:pt x="84" y="148"/>
                    </a:lnTo>
                    <a:lnTo>
                      <a:pt x="88" y="154"/>
                    </a:lnTo>
                    <a:lnTo>
                      <a:pt x="94" y="160"/>
                    </a:lnTo>
                    <a:lnTo>
                      <a:pt x="94" y="160"/>
                    </a:lnTo>
                    <a:lnTo>
                      <a:pt x="100" y="164"/>
                    </a:lnTo>
                    <a:lnTo>
                      <a:pt x="100" y="166"/>
                    </a:lnTo>
                    <a:lnTo>
                      <a:pt x="102" y="170"/>
                    </a:lnTo>
                    <a:lnTo>
                      <a:pt x="102" y="170"/>
                    </a:lnTo>
                    <a:lnTo>
                      <a:pt x="86" y="164"/>
                    </a:lnTo>
                    <a:lnTo>
                      <a:pt x="80" y="160"/>
                    </a:lnTo>
                    <a:lnTo>
                      <a:pt x="74" y="156"/>
                    </a:lnTo>
                    <a:lnTo>
                      <a:pt x="74" y="156"/>
                    </a:lnTo>
                    <a:lnTo>
                      <a:pt x="68" y="152"/>
                    </a:lnTo>
                    <a:lnTo>
                      <a:pt x="68" y="152"/>
                    </a:lnTo>
                    <a:lnTo>
                      <a:pt x="66" y="150"/>
                    </a:lnTo>
                    <a:lnTo>
                      <a:pt x="66" y="150"/>
                    </a:lnTo>
                    <a:lnTo>
                      <a:pt x="74" y="160"/>
                    </a:lnTo>
                    <a:lnTo>
                      <a:pt x="74" y="160"/>
                    </a:lnTo>
                    <a:lnTo>
                      <a:pt x="74" y="162"/>
                    </a:lnTo>
                    <a:lnTo>
                      <a:pt x="72" y="162"/>
                    </a:lnTo>
                    <a:lnTo>
                      <a:pt x="72" y="162"/>
                    </a:lnTo>
                    <a:lnTo>
                      <a:pt x="66" y="164"/>
                    </a:lnTo>
                    <a:lnTo>
                      <a:pt x="66" y="164"/>
                    </a:lnTo>
                    <a:lnTo>
                      <a:pt x="70" y="170"/>
                    </a:lnTo>
                    <a:lnTo>
                      <a:pt x="70" y="170"/>
                    </a:lnTo>
                    <a:lnTo>
                      <a:pt x="68" y="178"/>
                    </a:lnTo>
                    <a:lnTo>
                      <a:pt x="68" y="178"/>
                    </a:lnTo>
                    <a:lnTo>
                      <a:pt x="66" y="180"/>
                    </a:lnTo>
                    <a:lnTo>
                      <a:pt x="62" y="180"/>
                    </a:lnTo>
                    <a:lnTo>
                      <a:pt x="62" y="180"/>
                    </a:lnTo>
                    <a:lnTo>
                      <a:pt x="60" y="178"/>
                    </a:lnTo>
                    <a:lnTo>
                      <a:pt x="60" y="178"/>
                    </a:lnTo>
                    <a:lnTo>
                      <a:pt x="54" y="166"/>
                    </a:lnTo>
                    <a:lnTo>
                      <a:pt x="54" y="166"/>
                    </a:lnTo>
                    <a:lnTo>
                      <a:pt x="52" y="164"/>
                    </a:lnTo>
                    <a:lnTo>
                      <a:pt x="52" y="164"/>
                    </a:lnTo>
                    <a:lnTo>
                      <a:pt x="52" y="158"/>
                    </a:lnTo>
                    <a:lnTo>
                      <a:pt x="48" y="154"/>
                    </a:lnTo>
                    <a:lnTo>
                      <a:pt x="48" y="154"/>
                    </a:lnTo>
                    <a:lnTo>
                      <a:pt x="48" y="152"/>
                    </a:lnTo>
                    <a:lnTo>
                      <a:pt x="48" y="152"/>
                    </a:lnTo>
                    <a:lnTo>
                      <a:pt x="48" y="146"/>
                    </a:lnTo>
                    <a:lnTo>
                      <a:pt x="48" y="146"/>
                    </a:lnTo>
                    <a:lnTo>
                      <a:pt x="52" y="148"/>
                    </a:lnTo>
                    <a:lnTo>
                      <a:pt x="52" y="148"/>
                    </a:lnTo>
                    <a:lnTo>
                      <a:pt x="50" y="146"/>
                    </a:lnTo>
                    <a:lnTo>
                      <a:pt x="50" y="146"/>
                    </a:lnTo>
                    <a:lnTo>
                      <a:pt x="50" y="144"/>
                    </a:lnTo>
                    <a:lnTo>
                      <a:pt x="50" y="144"/>
                    </a:lnTo>
                    <a:lnTo>
                      <a:pt x="50" y="138"/>
                    </a:lnTo>
                    <a:lnTo>
                      <a:pt x="46" y="134"/>
                    </a:lnTo>
                    <a:lnTo>
                      <a:pt x="46" y="134"/>
                    </a:lnTo>
                    <a:lnTo>
                      <a:pt x="44" y="132"/>
                    </a:lnTo>
                    <a:lnTo>
                      <a:pt x="44" y="132"/>
                    </a:lnTo>
                    <a:lnTo>
                      <a:pt x="44" y="126"/>
                    </a:lnTo>
                    <a:lnTo>
                      <a:pt x="44" y="126"/>
                    </a:lnTo>
                    <a:lnTo>
                      <a:pt x="50" y="128"/>
                    </a:lnTo>
                    <a:lnTo>
                      <a:pt x="50" y="128"/>
                    </a:lnTo>
                    <a:lnTo>
                      <a:pt x="52" y="128"/>
                    </a:lnTo>
                    <a:lnTo>
                      <a:pt x="52" y="128"/>
                    </a:lnTo>
                    <a:lnTo>
                      <a:pt x="54" y="126"/>
                    </a:lnTo>
                    <a:lnTo>
                      <a:pt x="54" y="126"/>
                    </a:lnTo>
                    <a:lnTo>
                      <a:pt x="52" y="122"/>
                    </a:lnTo>
                    <a:lnTo>
                      <a:pt x="48" y="116"/>
                    </a:lnTo>
                    <a:lnTo>
                      <a:pt x="48" y="116"/>
                    </a:lnTo>
                    <a:lnTo>
                      <a:pt x="44" y="114"/>
                    </a:lnTo>
                    <a:lnTo>
                      <a:pt x="42" y="108"/>
                    </a:lnTo>
                    <a:lnTo>
                      <a:pt x="42" y="104"/>
                    </a:lnTo>
                    <a:lnTo>
                      <a:pt x="42" y="100"/>
                    </a:lnTo>
                    <a:lnTo>
                      <a:pt x="42" y="100"/>
                    </a:lnTo>
                    <a:lnTo>
                      <a:pt x="54" y="78"/>
                    </a:lnTo>
                    <a:lnTo>
                      <a:pt x="54" y="78"/>
                    </a:lnTo>
                    <a:lnTo>
                      <a:pt x="56" y="68"/>
                    </a:lnTo>
                    <a:lnTo>
                      <a:pt x="58" y="58"/>
                    </a:lnTo>
                    <a:lnTo>
                      <a:pt x="58" y="58"/>
                    </a:lnTo>
                    <a:lnTo>
                      <a:pt x="60" y="52"/>
                    </a:lnTo>
                    <a:lnTo>
                      <a:pt x="60" y="52"/>
                    </a:lnTo>
                    <a:lnTo>
                      <a:pt x="70" y="44"/>
                    </a:lnTo>
                    <a:lnTo>
                      <a:pt x="70" y="44"/>
                    </a:lnTo>
                    <a:lnTo>
                      <a:pt x="80" y="38"/>
                    </a:lnTo>
                    <a:lnTo>
                      <a:pt x="80" y="38"/>
                    </a:lnTo>
                    <a:lnTo>
                      <a:pt x="86" y="36"/>
                    </a:lnTo>
                    <a:lnTo>
                      <a:pt x="90" y="38"/>
                    </a:lnTo>
                    <a:lnTo>
                      <a:pt x="92" y="40"/>
                    </a:lnTo>
                    <a:lnTo>
                      <a:pt x="92" y="40"/>
                    </a:lnTo>
                    <a:lnTo>
                      <a:pt x="96" y="40"/>
                    </a:lnTo>
                    <a:lnTo>
                      <a:pt x="96" y="40"/>
                    </a:lnTo>
                    <a:lnTo>
                      <a:pt x="102" y="36"/>
                    </a:lnTo>
                    <a:lnTo>
                      <a:pt x="102" y="36"/>
                    </a:lnTo>
                    <a:lnTo>
                      <a:pt x="106" y="36"/>
                    </a:lnTo>
                    <a:lnTo>
                      <a:pt x="108" y="36"/>
                    </a:lnTo>
                    <a:lnTo>
                      <a:pt x="108" y="42"/>
                    </a:lnTo>
                    <a:lnTo>
                      <a:pt x="108" y="42"/>
                    </a:lnTo>
                    <a:lnTo>
                      <a:pt x="114" y="40"/>
                    </a:lnTo>
                    <a:lnTo>
                      <a:pt x="114" y="40"/>
                    </a:lnTo>
                    <a:lnTo>
                      <a:pt x="118" y="36"/>
                    </a:lnTo>
                    <a:lnTo>
                      <a:pt x="122" y="40"/>
                    </a:lnTo>
                    <a:lnTo>
                      <a:pt x="122" y="40"/>
                    </a:lnTo>
                    <a:lnTo>
                      <a:pt x="124" y="40"/>
                    </a:lnTo>
                    <a:lnTo>
                      <a:pt x="124" y="40"/>
                    </a:lnTo>
                    <a:lnTo>
                      <a:pt x="130" y="36"/>
                    </a:lnTo>
                    <a:lnTo>
                      <a:pt x="130" y="36"/>
                    </a:lnTo>
                    <a:lnTo>
                      <a:pt x="132" y="32"/>
                    </a:lnTo>
                    <a:lnTo>
                      <a:pt x="132" y="32"/>
                    </a:lnTo>
                    <a:lnTo>
                      <a:pt x="136" y="28"/>
                    </a:lnTo>
                    <a:lnTo>
                      <a:pt x="140" y="24"/>
                    </a:lnTo>
                    <a:lnTo>
                      <a:pt x="140" y="24"/>
                    </a:lnTo>
                    <a:lnTo>
                      <a:pt x="146" y="20"/>
                    </a:lnTo>
                    <a:lnTo>
                      <a:pt x="146" y="20"/>
                    </a:lnTo>
                    <a:lnTo>
                      <a:pt x="150" y="18"/>
                    </a:lnTo>
                    <a:lnTo>
                      <a:pt x="156" y="18"/>
                    </a:lnTo>
                    <a:lnTo>
                      <a:pt x="156" y="18"/>
                    </a:lnTo>
                    <a:lnTo>
                      <a:pt x="168" y="24"/>
                    </a:lnTo>
                    <a:lnTo>
                      <a:pt x="168" y="24"/>
                    </a:lnTo>
                    <a:lnTo>
                      <a:pt x="158" y="32"/>
                    </a:lnTo>
                    <a:lnTo>
                      <a:pt x="158" y="32"/>
                    </a:lnTo>
                    <a:lnTo>
                      <a:pt x="150" y="40"/>
                    </a:lnTo>
                    <a:lnTo>
                      <a:pt x="150" y="40"/>
                    </a:lnTo>
                    <a:lnTo>
                      <a:pt x="146" y="40"/>
                    </a:lnTo>
                    <a:lnTo>
                      <a:pt x="146" y="40"/>
                    </a:lnTo>
                    <a:lnTo>
                      <a:pt x="138" y="46"/>
                    </a:lnTo>
                    <a:lnTo>
                      <a:pt x="134" y="46"/>
                    </a:lnTo>
                    <a:lnTo>
                      <a:pt x="130" y="46"/>
                    </a:lnTo>
                    <a:lnTo>
                      <a:pt x="130" y="46"/>
                    </a:lnTo>
                    <a:lnTo>
                      <a:pt x="130" y="52"/>
                    </a:lnTo>
                    <a:lnTo>
                      <a:pt x="130" y="52"/>
                    </a:lnTo>
                    <a:lnTo>
                      <a:pt x="122" y="52"/>
                    </a:lnTo>
                    <a:lnTo>
                      <a:pt x="122" y="52"/>
                    </a:lnTo>
                    <a:lnTo>
                      <a:pt x="116" y="54"/>
                    </a:lnTo>
                    <a:lnTo>
                      <a:pt x="116" y="54"/>
                    </a:lnTo>
                    <a:lnTo>
                      <a:pt x="116" y="58"/>
                    </a:lnTo>
                    <a:lnTo>
                      <a:pt x="116" y="58"/>
                    </a:lnTo>
                    <a:lnTo>
                      <a:pt x="126" y="60"/>
                    </a:lnTo>
                    <a:lnTo>
                      <a:pt x="132" y="62"/>
                    </a:lnTo>
                    <a:lnTo>
                      <a:pt x="136" y="60"/>
                    </a:lnTo>
                    <a:lnTo>
                      <a:pt x="136" y="60"/>
                    </a:lnTo>
                    <a:lnTo>
                      <a:pt x="138" y="58"/>
                    </a:lnTo>
                    <a:lnTo>
                      <a:pt x="138" y="58"/>
                    </a:lnTo>
                    <a:lnTo>
                      <a:pt x="140" y="52"/>
                    </a:lnTo>
                    <a:lnTo>
                      <a:pt x="142" y="50"/>
                    </a:lnTo>
                    <a:lnTo>
                      <a:pt x="146" y="48"/>
                    </a:lnTo>
                    <a:lnTo>
                      <a:pt x="152" y="48"/>
                    </a:lnTo>
                    <a:lnTo>
                      <a:pt x="152" y="48"/>
                    </a:lnTo>
                    <a:lnTo>
                      <a:pt x="158" y="48"/>
                    </a:lnTo>
                    <a:lnTo>
                      <a:pt x="158" y="48"/>
                    </a:lnTo>
                    <a:lnTo>
                      <a:pt x="172" y="42"/>
                    </a:lnTo>
                    <a:lnTo>
                      <a:pt x="172" y="42"/>
                    </a:lnTo>
                    <a:lnTo>
                      <a:pt x="178" y="40"/>
                    </a:lnTo>
                    <a:lnTo>
                      <a:pt x="182" y="42"/>
                    </a:lnTo>
                    <a:lnTo>
                      <a:pt x="182" y="42"/>
                    </a:lnTo>
                    <a:lnTo>
                      <a:pt x="186" y="48"/>
                    </a:lnTo>
                    <a:lnTo>
                      <a:pt x="186" y="50"/>
                    </a:lnTo>
                    <a:lnTo>
                      <a:pt x="184" y="54"/>
                    </a:lnTo>
                    <a:lnTo>
                      <a:pt x="184" y="54"/>
                    </a:lnTo>
                    <a:lnTo>
                      <a:pt x="182" y="62"/>
                    </a:lnTo>
                    <a:lnTo>
                      <a:pt x="182" y="62"/>
                    </a:lnTo>
                    <a:lnTo>
                      <a:pt x="180" y="68"/>
                    </a:lnTo>
                    <a:lnTo>
                      <a:pt x="174" y="70"/>
                    </a:lnTo>
                    <a:lnTo>
                      <a:pt x="174" y="70"/>
                    </a:lnTo>
                    <a:lnTo>
                      <a:pt x="168" y="70"/>
                    </a:lnTo>
                    <a:lnTo>
                      <a:pt x="168" y="76"/>
                    </a:lnTo>
                    <a:lnTo>
                      <a:pt x="168" y="76"/>
                    </a:lnTo>
                    <a:lnTo>
                      <a:pt x="166" y="80"/>
                    </a:lnTo>
                    <a:lnTo>
                      <a:pt x="164" y="82"/>
                    </a:lnTo>
                    <a:lnTo>
                      <a:pt x="162" y="84"/>
                    </a:lnTo>
                    <a:lnTo>
                      <a:pt x="158" y="86"/>
                    </a:lnTo>
                    <a:lnTo>
                      <a:pt x="158" y="86"/>
                    </a:lnTo>
                    <a:lnTo>
                      <a:pt x="152" y="86"/>
                    </a:lnTo>
                    <a:lnTo>
                      <a:pt x="152" y="86"/>
                    </a:lnTo>
                    <a:lnTo>
                      <a:pt x="148" y="86"/>
                    </a:lnTo>
                    <a:lnTo>
                      <a:pt x="144" y="90"/>
                    </a:lnTo>
                    <a:lnTo>
                      <a:pt x="144" y="90"/>
                    </a:lnTo>
                    <a:close/>
                    <a:moveTo>
                      <a:pt x="274" y="192"/>
                    </a:moveTo>
                    <a:lnTo>
                      <a:pt x="274" y="192"/>
                    </a:lnTo>
                    <a:lnTo>
                      <a:pt x="268" y="208"/>
                    </a:lnTo>
                    <a:lnTo>
                      <a:pt x="268" y="208"/>
                    </a:lnTo>
                    <a:lnTo>
                      <a:pt x="264" y="214"/>
                    </a:lnTo>
                    <a:lnTo>
                      <a:pt x="262" y="222"/>
                    </a:lnTo>
                    <a:lnTo>
                      <a:pt x="262" y="222"/>
                    </a:lnTo>
                    <a:lnTo>
                      <a:pt x="260" y="224"/>
                    </a:lnTo>
                    <a:lnTo>
                      <a:pt x="258" y="226"/>
                    </a:lnTo>
                    <a:lnTo>
                      <a:pt x="258" y="226"/>
                    </a:lnTo>
                    <a:lnTo>
                      <a:pt x="252" y="230"/>
                    </a:lnTo>
                    <a:lnTo>
                      <a:pt x="246" y="234"/>
                    </a:lnTo>
                    <a:lnTo>
                      <a:pt x="246" y="234"/>
                    </a:lnTo>
                    <a:lnTo>
                      <a:pt x="240" y="242"/>
                    </a:lnTo>
                    <a:lnTo>
                      <a:pt x="232" y="248"/>
                    </a:lnTo>
                    <a:lnTo>
                      <a:pt x="232" y="248"/>
                    </a:lnTo>
                    <a:lnTo>
                      <a:pt x="228" y="252"/>
                    </a:lnTo>
                    <a:lnTo>
                      <a:pt x="228" y="252"/>
                    </a:lnTo>
                    <a:lnTo>
                      <a:pt x="226" y="256"/>
                    </a:lnTo>
                    <a:lnTo>
                      <a:pt x="222" y="256"/>
                    </a:lnTo>
                    <a:lnTo>
                      <a:pt x="222" y="256"/>
                    </a:lnTo>
                    <a:lnTo>
                      <a:pt x="216" y="254"/>
                    </a:lnTo>
                    <a:lnTo>
                      <a:pt x="216" y="254"/>
                    </a:lnTo>
                    <a:lnTo>
                      <a:pt x="212" y="256"/>
                    </a:lnTo>
                    <a:lnTo>
                      <a:pt x="210" y="258"/>
                    </a:lnTo>
                    <a:lnTo>
                      <a:pt x="208" y="260"/>
                    </a:lnTo>
                    <a:lnTo>
                      <a:pt x="206" y="264"/>
                    </a:lnTo>
                    <a:lnTo>
                      <a:pt x="206" y="264"/>
                    </a:lnTo>
                    <a:lnTo>
                      <a:pt x="206" y="272"/>
                    </a:lnTo>
                    <a:lnTo>
                      <a:pt x="206" y="272"/>
                    </a:lnTo>
                    <a:lnTo>
                      <a:pt x="202" y="274"/>
                    </a:lnTo>
                    <a:lnTo>
                      <a:pt x="200" y="274"/>
                    </a:lnTo>
                    <a:lnTo>
                      <a:pt x="200" y="274"/>
                    </a:lnTo>
                    <a:lnTo>
                      <a:pt x="196" y="272"/>
                    </a:lnTo>
                    <a:lnTo>
                      <a:pt x="196" y="272"/>
                    </a:lnTo>
                    <a:lnTo>
                      <a:pt x="192" y="262"/>
                    </a:lnTo>
                    <a:lnTo>
                      <a:pt x="192" y="262"/>
                    </a:lnTo>
                    <a:lnTo>
                      <a:pt x="190" y="254"/>
                    </a:lnTo>
                    <a:lnTo>
                      <a:pt x="190" y="248"/>
                    </a:lnTo>
                    <a:lnTo>
                      <a:pt x="190" y="248"/>
                    </a:lnTo>
                    <a:lnTo>
                      <a:pt x="190" y="232"/>
                    </a:lnTo>
                    <a:lnTo>
                      <a:pt x="186" y="218"/>
                    </a:lnTo>
                    <a:lnTo>
                      <a:pt x="186" y="218"/>
                    </a:lnTo>
                    <a:lnTo>
                      <a:pt x="184" y="214"/>
                    </a:lnTo>
                    <a:lnTo>
                      <a:pt x="178" y="210"/>
                    </a:lnTo>
                    <a:lnTo>
                      <a:pt x="178" y="210"/>
                    </a:lnTo>
                    <a:lnTo>
                      <a:pt x="166" y="202"/>
                    </a:lnTo>
                    <a:lnTo>
                      <a:pt x="166" y="202"/>
                    </a:lnTo>
                    <a:lnTo>
                      <a:pt x="164" y="198"/>
                    </a:lnTo>
                    <a:lnTo>
                      <a:pt x="164" y="198"/>
                    </a:lnTo>
                    <a:lnTo>
                      <a:pt x="156" y="176"/>
                    </a:lnTo>
                    <a:lnTo>
                      <a:pt x="156" y="176"/>
                    </a:lnTo>
                    <a:lnTo>
                      <a:pt x="154" y="172"/>
                    </a:lnTo>
                    <a:lnTo>
                      <a:pt x="156" y="168"/>
                    </a:lnTo>
                    <a:lnTo>
                      <a:pt x="156" y="168"/>
                    </a:lnTo>
                    <a:lnTo>
                      <a:pt x="162" y="156"/>
                    </a:lnTo>
                    <a:lnTo>
                      <a:pt x="162" y="156"/>
                    </a:lnTo>
                    <a:lnTo>
                      <a:pt x="162" y="150"/>
                    </a:lnTo>
                    <a:lnTo>
                      <a:pt x="162" y="150"/>
                    </a:lnTo>
                    <a:lnTo>
                      <a:pt x="162" y="146"/>
                    </a:lnTo>
                    <a:lnTo>
                      <a:pt x="164" y="142"/>
                    </a:lnTo>
                    <a:lnTo>
                      <a:pt x="168" y="138"/>
                    </a:lnTo>
                    <a:lnTo>
                      <a:pt x="168" y="138"/>
                    </a:lnTo>
                    <a:lnTo>
                      <a:pt x="180" y="130"/>
                    </a:lnTo>
                    <a:lnTo>
                      <a:pt x="180" y="130"/>
                    </a:lnTo>
                    <a:lnTo>
                      <a:pt x="188" y="130"/>
                    </a:lnTo>
                    <a:lnTo>
                      <a:pt x="188" y="130"/>
                    </a:lnTo>
                    <a:lnTo>
                      <a:pt x="184" y="138"/>
                    </a:lnTo>
                    <a:lnTo>
                      <a:pt x="184" y="138"/>
                    </a:lnTo>
                    <a:lnTo>
                      <a:pt x="184" y="142"/>
                    </a:lnTo>
                    <a:lnTo>
                      <a:pt x="184" y="142"/>
                    </a:lnTo>
                    <a:lnTo>
                      <a:pt x="196" y="152"/>
                    </a:lnTo>
                    <a:lnTo>
                      <a:pt x="196" y="152"/>
                    </a:lnTo>
                    <a:lnTo>
                      <a:pt x="200" y="152"/>
                    </a:lnTo>
                    <a:lnTo>
                      <a:pt x="200" y="152"/>
                    </a:lnTo>
                    <a:lnTo>
                      <a:pt x="206" y="150"/>
                    </a:lnTo>
                    <a:lnTo>
                      <a:pt x="210" y="150"/>
                    </a:lnTo>
                    <a:lnTo>
                      <a:pt x="214" y="152"/>
                    </a:lnTo>
                    <a:lnTo>
                      <a:pt x="218" y="154"/>
                    </a:lnTo>
                    <a:lnTo>
                      <a:pt x="218" y="154"/>
                    </a:lnTo>
                    <a:lnTo>
                      <a:pt x="222" y="158"/>
                    </a:lnTo>
                    <a:lnTo>
                      <a:pt x="226" y="158"/>
                    </a:lnTo>
                    <a:lnTo>
                      <a:pt x="226" y="158"/>
                    </a:lnTo>
                    <a:lnTo>
                      <a:pt x="232" y="158"/>
                    </a:lnTo>
                    <a:lnTo>
                      <a:pt x="236" y="160"/>
                    </a:lnTo>
                    <a:lnTo>
                      <a:pt x="238" y="162"/>
                    </a:lnTo>
                    <a:lnTo>
                      <a:pt x="240" y="166"/>
                    </a:lnTo>
                    <a:lnTo>
                      <a:pt x="240" y="166"/>
                    </a:lnTo>
                    <a:lnTo>
                      <a:pt x="244" y="170"/>
                    </a:lnTo>
                    <a:lnTo>
                      <a:pt x="248" y="174"/>
                    </a:lnTo>
                    <a:lnTo>
                      <a:pt x="248" y="174"/>
                    </a:lnTo>
                    <a:lnTo>
                      <a:pt x="258" y="178"/>
                    </a:lnTo>
                    <a:lnTo>
                      <a:pt x="258" y="178"/>
                    </a:lnTo>
                    <a:lnTo>
                      <a:pt x="266" y="182"/>
                    </a:lnTo>
                    <a:lnTo>
                      <a:pt x="272" y="190"/>
                    </a:lnTo>
                    <a:lnTo>
                      <a:pt x="272" y="190"/>
                    </a:lnTo>
                    <a:lnTo>
                      <a:pt x="274" y="192"/>
                    </a:lnTo>
                    <a:lnTo>
                      <a:pt x="274" y="192"/>
                    </a:lnTo>
                    <a:close/>
                    <a:moveTo>
                      <a:pt x="282" y="88"/>
                    </a:moveTo>
                    <a:lnTo>
                      <a:pt x="282" y="88"/>
                    </a:lnTo>
                    <a:lnTo>
                      <a:pt x="276" y="90"/>
                    </a:lnTo>
                    <a:lnTo>
                      <a:pt x="276" y="90"/>
                    </a:lnTo>
                    <a:lnTo>
                      <a:pt x="278" y="96"/>
                    </a:lnTo>
                    <a:lnTo>
                      <a:pt x="278" y="96"/>
                    </a:lnTo>
                    <a:lnTo>
                      <a:pt x="276" y="104"/>
                    </a:lnTo>
                    <a:lnTo>
                      <a:pt x="276" y="104"/>
                    </a:lnTo>
                    <a:lnTo>
                      <a:pt x="274" y="104"/>
                    </a:lnTo>
                    <a:lnTo>
                      <a:pt x="272" y="104"/>
                    </a:lnTo>
                    <a:lnTo>
                      <a:pt x="272" y="104"/>
                    </a:lnTo>
                    <a:lnTo>
                      <a:pt x="270" y="104"/>
                    </a:lnTo>
                    <a:lnTo>
                      <a:pt x="270" y="104"/>
                    </a:lnTo>
                    <a:lnTo>
                      <a:pt x="262" y="92"/>
                    </a:lnTo>
                    <a:lnTo>
                      <a:pt x="262" y="92"/>
                    </a:lnTo>
                    <a:lnTo>
                      <a:pt x="262" y="88"/>
                    </a:lnTo>
                    <a:lnTo>
                      <a:pt x="262" y="88"/>
                    </a:lnTo>
                    <a:lnTo>
                      <a:pt x="262" y="84"/>
                    </a:lnTo>
                    <a:lnTo>
                      <a:pt x="258" y="80"/>
                    </a:lnTo>
                    <a:lnTo>
                      <a:pt x="258" y="80"/>
                    </a:lnTo>
                    <a:lnTo>
                      <a:pt x="256" y="78"/>
                    </a:lnTo>
                    <a:lnTo>
                      <a:pt x="256" y="78"/>
                    </a:lnTo>
                    <a:lnTo>
                      <a:pt x="256" y="72"/>
                    </a:lnTo>
                    <a:lnTo>
                      <a:pt x="256" y="72"/>
                    </a:lnTo>
                    <a:lnTo>
                      <a:pt x="260" y="72"/>
                    </a:lnTo>
                    <a:lnTo>
                      <a:pt x="260" y="72"/>
                    </a:lnTo>
                    <a:lnTo>
                      <a:pt x="260" y="70"/>
                    </a:lnTo>
                    <a:lnTo>
                      <a:pt x="260" y="70"/>
                    </a:lnTo>
                    <a:lnTo>
                      <a:pt x="258" y="68"/>
                    </a:lnTo>
                    <a:lnTo>
                      <a:pt x="258" y="68"/>
                    </a:lnTo>
                    <a:lnTo>
                      <a:pt x="258" y="64"/>
                    </a:lnTo>
                    <a:lnTo>
                      <a:pt x="254" y="60"/>
                    </a:lnTo>
                    <a:lnTo>
                      <a:pt x="254" y="60"/>
                    </a:lnTo>
                    <a:lnTo>
                      <a:pt x="254" y="58"/>
                    </a:lnTo>
                    <a:lnTo>
                      <a:pt x="254" y="58"/>
                    </a:lnTo>
                    <a:lnTo>
                      <a:pt x="252" y="52"/>
                    </a:lnTo>
                    <a:lnTo>
                      <a:pt x="252" y="52"/>
                    </a:lnTo>
                    <a:lnTo>
                      <a:pt x="258" y="52"/>
                    </a:lnTo>
                    <a:lnTo>
                      <a:pt x="258" y="52"/>
                    </a:lnTo>
                    <a:lnTo>
                      <a:pt x="262" y="54"/>
                    </a:lnTo>
                    <a:lnTo>
                      <a:pt x="262" y="54"/>
                    </a:lnTo>
                    <a:lnTo>
                      <a:pt x="264" y="48"/>
                    </a:lnTo>
                    <a:lnTo>
                      <a:pt x="264" y="48"/>
                    </a:lnTo>
                    <a:lnTo>
                      <a:pt x="280" y="64"/>
                    </a:lnTo>
                    <a:lnTo>
                      <a:pt x="280" y="64"/>
                    </a:lnTo>
                    <a:lnTo>
                      <a:pt x="280" y="66"/>
                    </a:lnTo>
                    <a:lnTo>
                      <a:pt x="278" y="68"/>
                    </a:lnTo>
                    <a:lnTo>
                      <a:pt x="278" y="68"/>
                    </a:lnTo>
                    <a:lnTo>
                      <a:pt x="272" y="68"/>
                    </a:lnTo>
                    <a:lnTo>
                      <a:pt x="272" y="68"/>
                    </a:lnTo>
                    <a:lnTo>
                      <a:pt x="276" y="76"/>
                    </a:lnTo>
                    <a:lnTo>
                      <a:pt x="276" y="76"/>
                    </a:lnTo>
                    <a:lnTo>
                      <a:pt x="276" y="76"/>
                    </a:lnTo>
                    <a:lnTo>
                      <a:pt x="276" y="76"/>
                    </a:lnTo>
                    <a:lnTo>
                      <a:pt x="282" y="84"/>
                    </a:lnTo>
                    <a:lnTo>
                      <a:pt x="282" y="84"/>
                    </a:lnTo>
                    <a:lnTo>
                      <a:pt x="284" y="86"/>
                    </a:lnTo>
                    <a:lnTo>
                      <a:pt x="282" y="88"/>
                    </a:lnTo>
                    <a:lnTo>
                      <a:pt x="282" y="88"/>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fr-FR" dirty="0"/>
              </a:p>
            </p:txBody>
          </p:sp>
          <p:sp>
            <p:nvSpPr>
              <p:cNvPr id="51" name="Freeform 26"/>
              <p:cNvSpPr>
                <a:spLocks/>
              </p:cNvSpPr>
              <p:nvPr userDrawn="1"/>
            </p:nvSpPr>
            <p:spPr bwMode="auto">
              <a:xfrm>
                <a:off x="5972739" y="1659098"/>
                <a:ext cx="591186" cy="848525"/>
              </a:xfrm>
              <a:custGeom>
                <a:avLst/>
                <a:gdLst>
                  <a:gd name="T0" fmla="*/ 198 w 340"/>
                  <a:gd name="T1" fmla="*/ 372 h 488"/>
                  <a:gd name="T2" fmla="*/ 248 w 340"/>
                  <a:gd name="T3" fmla="*/ 350 h 488"/>
                  <a:gd name="T4" fmla="*/ 290 w 340"/>
                  <a:gd name="T5" fmla="*/ 314 h 488"/>
                  <a:gd name="T6" fmla="*/ 320 w 340"/>
                  <a:gd name="T7" fmla="*/ 270 h 488"/>
                  <a:gd name="T8" fmla="*/ 336 w 340"/>
                  <a:gd name="T9" fmla="*/ 220 h 488"/>
                  <a:gd name="T10" fmla="*/ 340 w 340"/>
                  <a:gd name="T11" fmla="*/ 164 h 488"/>
                  <a:gd name="T12" fmla="*/ 326 w 340"/>
                  <a:gd name="T13" fmla="*/ 106 h 488"/>
                  <a:gd name="T14" fmla="*/ 296 w 340"/>
                  <a:gd name="T15" fmla="*/ 54 h 488"/>
                  <a:gd name="T16" fmla="*/ 274 w 340"/>
                  <a:gd name="T17" fmla="*/ 18 h 488"/>
                  <a:gd name="T18" fmla="*/ 276 w 340"/>
                  <a:gd name="T19" fmla="*/ 10 h 488"/>
                  <a:gd name="T20" fmla="*/ 272 w 340"/>
                  <a:gd name="T21" fmla="*/ 2 h 488"/>
                  <a:gd name="T22" fmla="*/ 258 w 340"/>
                  <a:gd name="T23" fmla="*/ 2 h 488"/>
                  <a:gd name="T24" fmla="*/ 244 w 340"/>
                  <a:gd name="T25" fmla="*/ 20 h 488"/>
                  <a:gd name="T26" fmla="*/ 242 w 340"/>
                  <a:gd name="T27" fmla="*/ 28 h 488"/>
                  <a:gd name="T28" fmla="*/ 246 w 340"/>
                  <a:gd name="T29" fmla="*/ 38 h 488"/>
                  <a:gd name="T30" fmla="*/ 248 w 340"/>
                  <a:gd name="T31" fmla="*/ 38 h 488"/>
                  <a:gd name="T32" fmla="*/ 268 w 340"/>
                  <a:gd name="T33" fmla="*/ 56 h 488"/>
                  <a:gd name="T34" fmla="*/ 306 w 340"/>
                  <a:gd name="T35" fmla="*/ 114 h 488"/>
                  <a:gd name="T36" fmla="*/ 318 w 340"/>
                  <a:gd name="T37" fmla="*/ 182 h 488"/>
                  <a:gd name="T38" fmla="*/ 312 w 340"/>
                  <a:gd name="T39" fmla="*/ 226 h 488"/>
                  <a:gd name="T40" fmla="*/ 290 w 340"/>
                  <a:gd name="T41" fmla="*/ 276 h 488"/>
                  <a:gd name="T42" fmla="*/ 254 w 340"/>
                  <a:gd name="T43" fmla="*/ 316 h 488"/>
                  <a:gd name="T44" fmla="*/ 226 w 340"/>
                  <a:gd name="T45" fmla="*/ 336 h 488"/>
                  <a:gd name="T46" fmla="*/ 180 w 340"/>
                  <a:gd name="T47" fmla="*/ 354 h 488"/>
                  <a:gd name="T48" fmla="*/ 132 w 340"/>
                  <a:gd name="T49" fmla="*/ 358 h 488"/>
                  <a:gd name="T50" fmla="*/ 98 w 340"/>
                  <a:gd name="T51" fmla="*/ 354 h 488"/>
                  <a:gd name="T52" fmla="*/ 78 w 340"/>
                  <a:gd name="T53" fmla="*/ 350 h 488"/>
                  <a:gd name="T54" fmla="*/ 68 w 340"/>
                  <a:gd name="T55" fmla="*/ 356 h 488"/>
                  <a:gd name="T56" fmla="*/ 60 w 340"/>
                  <a:gd name="T57" fmla="*/ 372 h 488"/>
                  <a:gd name="T58" fmla="*/ 58 w 340"/>
                  <a:gd name="T59" fmla="*/ 382 h 488"/>
                  <a:gd name="T60" fmla="*/ 64 w 340"/>
                  <a:gd name="T61" fmla="*/ 388 h 488"/>
                  <a:gd name="T62" fmla="*/ 76 w 340"/>
                  <a:gd name="T63" fmla="*/ 388 h 488"/>
                  <a:gd name="T64" fmla="*/ 86 w 340"/>
                  <a:gd name="T65" fmla="*/ 374 h 488"/>
                  <a:gd name="T66" fmla="*/ 110 w 340"/>
                  <a:gd name="T67" fmla="*/ 378 h 488"/>
                  <a:gd name="T68" fmla="*/ 112 w 340"/>
                  <a:gd name="T69" fmla="*/ 384 h 488"/>
                  <a:gd name="T70" fmla="*/ 112 w 340"/>
                  <a:gd name="T71" fmla="*/ 384 h 488"/>
                  <a:gd name="T72" fmla="*/ 112 w 340"/>
                  <a:gd name="T73" fmla="*/ 392 h 488"/>
                  <a:gd name="T74" fmla="*/ 108 w 340"/>
                  <a:gd name="T75" fmla="*/ 410 h 488"/>
                  <a:gd name="T76" fmla="*/ 98 w 340"/>
                  <a:gd name="T77" fmla="*/ 426 h 488"/>
                  <a:gd name="T78" fmla="*/ 72 w 340"/>
                  <a:gd name="T79" fmla="*/ 448 h 488"/>
                  <a:gd name="T80" fmla="*/ 16 w 340"/>
                  <a:gd name="T81" fmla="*/ 468 h 488"/>
                  <a:gd name="T82" fmla="*/ 2 w 340"/>
                  <a:gd name="T83" fmla="*/ 474 h 488"/>
                  <a:gd name="T84" fmla="*/ 0 w 340"/>
                  <a:gd name="T85" fmla="*/ 484 h 488"/>
                  <a:gd name="T86" fmla="*/ 8 w 340"/>
                  <a:gd name="T87" fmla="*/ 488 h 488"/>
                  <a:gd name="T88" fmla="*/ 138 w 340"/>
                  <a:gd name="T89" fmla="*/ 488 h 488"/>
                  <a:gd name="T90" fmla="*/ 264 w 340"/>
                  <a:gd name="T91" fmla="*/ 488 h 488"/>
                  <a:gd name="T92" fmla="*/ 272 w 340"/>
                  <a:gd name="T93" fmla="*/ 484 h 488"/>
                  <a:gd name="T94" fmla="*/ 272 w 340"/>
                  <a:gd name="T95" fmla="*/ 474 h 488"/>
                  <a:gd name="T96" fmla="*/ 258 w 340"/>
                  <a:gd name="T97" fmla="*/ 468 h 488"/>
                  <a:gd name="T98" fmla="*/ 202 w 340"/>
                  <a:gd name="T99" fmla="*/ 448 h 488"/>
                  <a:gd name="T100" fmla="*/ 176 w 340"/>
                  <a:gd name="T101" fmla="*/ 426 h 488"/>
                  <a:gd name="T102" fmla="*/ 166 w 340"/>
                  <a:gd name="T103" fmla="*/ 410 h 488"/>
                  <a:gd name="T104" fmla="*/ 162 w 340"/>
                  <a:gd name="T105" fmla="*/ 390 h 488"/>
                  <a:gd name="T106" fmla="*/ 162 w 340"/>
                  <a:gd name="T107" fmla="*/ 384 h 488"/>
                  <a:gd name="T108" fmla="*/ 180 w 340"/>
                  <a:gd name="T109" fmla="*/ 378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0" h="488">
                    <a:moveTo>
                      <a:pt x="180" y="378"/>
                    </a:moveTo>
                    <a:lnTo>
                      <a:pt x="180" y="378"/>
                    </a:lnTo>
                    <a:lnTo>
                      <a:pt x="198" y="372"/>
                    </a:lnTo>
                    <a:lnTo>
                      <a:pt x="216" y="366"/>
                    </a:lnTo>
                    <a:lnTo>
                      <a:pt x="232" y="358"/>
                    </a:lnTo>
                    <a:lnTo>
                      <a:pt x="248" y="350"/>
                    </a:lnTo>
                    <a:lnTo>
                      <a:pt x="262" y="338"/>
                    </a:lnTo>
                    <a:lnTo>
                      <a:pt x="276" y="328"/>
                    </a:lnTo>
                    <a:lnTo>
                      <a:pt x="290" y="314"/>
                    </a:lnTo>
                    <a:lnTo>
                      <a:pt x="300" y="300"/>
                    </a:lnTo>
                    <a:lnTo>
                      <a:pt x="310" y="286"/>
                    </a:lnTo>
                    <a:lnTo>
                      <a:pt x="320" y="270"/>
                    </a:lnTo>
                    <a:lnTo>
                      <a:pt x="326" y="254"/>
                    </a:lnTo>
                    <a:lnTo>
                      <a:pt x="332" y="236"/>
                    </a:lnTo>
                    <a:lnTo>
                      <a:pt x="336" y="220"/>
                    </a:lnTo>
                    <a:lnTo>
                      <a:pt x="340" y="202"/>
                    </a:lnTo>
                    <a:lnTo>
                      <a:pt x="340" y="182"/>
                    </a:lnTo>
                    <a:lnTo>
                      <a:pt x="340" y="164"/>
                    </a:lnTo>
                    <a:lnTo>
                      <a:pt x="340" y="164"/>
                    </a:lnTo>
                    <a:lnTo>
                      <a:pt x="334" y="134"/>
                    </a:lnTo>
                    <a:lnTo>
                      <a:pt x="326" y="106"/>
                    </a:lnTo>
                    <a:lnTo>
                      <a:pt x="314" y="80"/>
                    </a:lnTo>
                    <a:lnTo>
                      <a:pt x="296" y="54"/>
                    </a:lnTo>
                    <a:lnTo>
                      <a:pt x="296" y="54"/>
                    </a:lnTo>
                    <a:lnTo>
                      <a:pt x="284" y="40"/>
                    </a:lnTo>
                    <a:lnTo>
                      <a:pt x="268" y="26"/>
                    </a:lnTo>
                    <a:lnTo>
                      <a:pt x="274" y="18"/>
                    </a:lnTo>
                    <a:lnTo>
                      <a:pt x="274" y="18"/>
                    </a:lnTo>
                    <a:lnTo>
                      <a:pt x="276" y="14"/>
                    </a:lnTo>
                    <a:lnTo>
                      <a:pt x="276" y="10"/>
                    </a:lnTo>
                    <a:lnTo>
                      <a:pt x="274" y="4"/>
                    </a:lnTo>
                    <a:lnTo>
                      <a:pt x="272" y="2"/>
                    </a:lnTo>
                    <a:lnTo>
                      <a:pt x="272" y="2"/>
                    </a:lnTo>
                    <a:lnTo>
                      <a:pt x="268" y="0"/>
                    </a:lnTo>
                    <a:lnTo>
                      <a:pt x="262" y="0"/>
                    </a:lnTo>
                    <a:lnTo>
                      <a:pt x="258" y="2"/>
                    </a:lnTo>
                    <a:lnTo>
                      <a:pt x="256" y="4"/>
                    </a:lnTo>
                    <a:lnTo>
                      <a:pt x="244" y="20"/>
                    </a:lnTo>
                    <a:lnTo>
                      <a:pt x="244" y="20"/>
                    </a:lnTo>
                    <a:lnTo>
                      <a:pt x="242" y="24"/>
                    </a:lnTo>
                    <a:lnTo>
                      <a:pt x="242" y="24"/>
                    </a:lnTo>
                    <a:lnTo>
                      <a:pt x="242" y="28"/>
                    </a:lnTo>
                    <a:lnTo>
                      <a:pt x="242" y="32"/>
                    </a:lnTo>
                    <a:lnTo>
                      <a:pt x="242" y="32"/>
                    </a:lnTo>
                    <a:lnTo>
                      <a:pt x="246" y="38"/>
                    </a:lnTo>
                    <a:lnTo>
                      <a:pt x="246" y="38"/>
                    </a:lnTo>
                    <a:lnTo>
                      <a:pt x="248" y="38"/>
                    </a:lnTo>
                    <a:lnTo>
                      <a:pt x="248" y="38"/>
                    </a:lnTo>
                    <a:lnTo>
                      <a:pt x="250" y="40"/>
                    </a:lnTo>
                    <a:lnTo>
                      <a:pt x="250" y="40"/>
                    </a:lnTo>
                    <a:lnTo>
                      <a:pt x="268" y="56"/>
                    </a:lnTo>
                    <a:lnTo>
                      <a:pt x="284" y="74"/>
                    </a:lnTo>
                    <a:lnTo>
                      <a:pt x="298" y="94"/>
                    </a:lnTo>
                    <a:lnTo>
                      <a:pt x="306" y="114"/>
                    </a:lnTo>
                    <a:lnTo>
                      <a:pt x="314" y="136"/>
                    </a:lnTo>
                    <a:lnTo>
                      <a:pt x="318" y="158"/>
                    </a:lnTo>
                    <a:lnTo>
                      <a:pt x="318" y="182"/>
                    </a:lnTo>
                    <a:lnTo>
                      <a:pt x="316" y="208"/>
                    </a:lnTo>
                    <a:lnTo>
                      <a:pt x="316" y="208"/>
                    </a:lnTo>
                    <a:lnTo>
                      <a:pt x="312" y="226"/>
                    </a:lnTo>
                    <a:lnTo>
                      <a:pt x="306" y="244"/>
                    </a:lnTo>
                    <a:lnTo>
                      <a:pt x="300" y="260"/>
                    </a:lnTo>
                    <a:lnTo>
                      <a:pt x="290" y="276"/>
                    </a:lnTo>
                    <a:lnTo>
                      <a:pt x="280" y="290"/>
                    </a:lnTo>
                    <a:lnTo>
                      <a:pt x="268" y="304"/>
                    </a:lnTo>
                    <a:lnTo>
                      <a:pt x="254" y="316"/>
                    </a:lnTo>
                    <a:lnTo>
                      <a:pt x="240" y="328"/>
                    </a:lnTo>
                    <a:lnTo>
                      <a:pt x="240" y="328"/>
                    </a:lnTo>
                    <a:lnTo>
                      <a:pt x="226" y="336"/>
                    </a:lnTo>
                    <a:lnTo>
                      <a:pt x="210" y="344"/>
                    </a:lnTo>
                    <a:lnTo>
                      <a:pt x="196" y="350"/>
                    </a:lnTo>
                    <a:lnTo>
                      <a:pt x="180" y="354"/>
                    </a:lnTo>
                    <a:lnTo>
                      <a:pt x="164" y="358"/>
                    </a:lnTo>
                    <a:lnTo>
                      <a:pt x="148" y="358"/>
                    </a:lnTo>
                    <a:lnTo>
                      <a:pt x="132" y="358"/>
                    </a:lnTo>
                    <a:lnTo>
                      <a:pt x="114" y="356"/>
                    </a:lnTo>
                    <a:lnTo>
                      <a:pt x="114" y="356"/>
                    </a:lnTo>
                    <a:lnTo>
                      <a:pt x="98" y="354"/>
                    </a:lnTo>
                    <a:lnTo>
                      <a:pt x="84" y="350"/>
                    </a:lnTo>
                    <a:lnTo>
                      <a:pt x="84" y="350"/>
                    </a:lnTo>
                    <a:lnTo>
                      <a:pt x="78" y="350"/>
                    </a:lnTo>
                    <a:lnTo>
                      <a:pt x="74" y="350"/>
                    </a:lnTo>
                    <a:lnTo>
                      <a:pt x="70" y="352"/>
                    </a:lnTo>
                    <a:lnTo>
                      <a:pt x="68" y="356"/>
                    </a:lnTo>
                    <a:lnTo>
                      <a:pt x="68" y="356"/>
                    </a:lnTo>
                    <a:lnTo>
                      <a:pt x="68" y="358"/>
                    </a:lnTo>
                    <a:lnTo>
                      <a:pt x="60" y="372"/>
                    </a:lnTo>
                    <a:lnTo>
                      <a:pt x="60" y="372"/>
                    </a:lnTo>
                    <a:lnTo>
                      <a:pt x="58" y="376"/>
                    </a:lnTo>
                    <a:lnTo>
                      <a:pt x="58" y="382"/>
                    </a:lnTo>
                    <a:lnTo>
                      <a:pt x="60" y="386"/>
                    </a:lnTo>
                    <a:lnTo>
                      <a:pt x="64" y="388"/>
                    </a:lnTo>
                    <a:lnTo>
                      <a:pt x="64" y="388"/>
                    </a:lnTo>
                    <a:lnTo>
                      <a:pt x="68" y="390"/>
                    </a:lnTo>
                    <a:lnTo>
                      <a:pt x="72" y="390"/>
                    </a:lnTo>
                    <a:lnTo>
                      <a:pt x="76" y="388"/>
                    </a:lnTo>
                    <a:lnTo>
                      <a:pt x="80" y="384"/>
                    </a:lnTo>
                    <a:lnTo>
                      <a:pt x="86" y="374"/>
                    </a:lnTo>
                    <a:lnTo>
                      <a:pt x="86" y="374"/>
                    </a:lnTo>
                    <a:lnTo>
                      <a:pt x="102" y="376"/>
                    </a:lnTo>
                    <a:lnTo>
                      <a:pt x="102" y="376"/>
                    </a:lnTo>
                    <a:lnTo>
                      <a:pt x="110" y="378"/>
                    </a:lnTo>
                    <a:lnTo>
                      <a:pt x="112" y="380"/>
                    </a:lnTo>
                    <a:lnTo>
                      <a:pt x="112" y="384"/>
                    </a:lnTo>
                    <a:lnTo>
                      <a:pt x="112" y="384"/>
                    </a:lnTo>
                    <a:lnTo>
                      <a:pt x="112" y="384"/>
                    </a:lnTo>
                    <a:lnTo>
                      <a:pt x="112" y="384"/>
                    </a:lnTo>
                    <a:lnTo>
                      <a:pt x="112" y="384"/>
                    </a:lnTo>
                    <a:lnTo>
                      <a:pt x="112" y="390"/>
                    </a:lnTo>
                    <a:lnTo>
                      <a:pt x="112" y="390"/>
                    </a:lnTo>
                    <a:lnTo>
                      <a:pt x="112" y="392"/>
                    </a:lnTo>
                    <a:lnTo>
                      <a:pt x="112" y="392"/>
                    </a:lnTo>
                    <a:lnTo>
                      <a:pt x="110" y="402"/>
                    </a:lnTo>
                    <a:lnTo>
                      <a:pt x="108" y="410"/>
                    </a:lnTo>
                    <a:lnTo>
                      <a:pt x="104" y="418"/>
                    </a:lnTo>
                    <a:lnTo>
                      <a:pt x="98" y="426"/>
                    </a:lnTo>
                    <a:lnTo>
                      <a:pt x="98" y="426"/>
                    </a:lnTo>
                    <a:lnTo>
                      <a:pt x="86" y="438"/>
                    </a:lnTo>
                    <a:lnTo>
                      <a:pt x="72" y="448"/>
                    </a:lnTo>
                    <a:lnTo>
                      <a:pt x="72" y="448"/>
                    </a:lnTo>
                    <a:lnTo>
                      <a:pt x="58" y="454"/>
                    </a:lnTo>
                    <a:lnTo>
                      <a:pt x="44" y="458"/>
                    </a:lnTo>
                    <a:lnTo>
                      <a:pt x="16" y="468"/>
                    </a:lnTo>
                    <a:lnTo>
                      <a:pt x="16" y="468"/>
                    </a:lnTo>
                    <a:lnTo>
                      <a:pt x="8" y="470"/>
                    </a:lnTo>
                    <a:lnTo>
                      <a:pt x="2" y="474"/>
                    </a:lnTo>
                    <a:lnTo>
                      <a:pt x="2" y="474"/>
                    </a:lnTo>
                    <a:lnTo>
                      <a:pt x="0" y="478"/>
                    </a:lnTo>
                    <a:lnTo>
                      <a:pt x="0" y="484"/>
                    </a:lnTo>
                    <a:lnTo>
                      <a:pt x="4" y="488"/>
                    </a:lnTo>
                    <a:lnTo>
                      <a:pt x="8" y="488"/>
                    </a:lnTo>
                    <a:lnTo>
                      <a:pt x="8" y="488"/>
                    </a:lnTo>
                    <a:lnTo>
                      <a:pt x="40" y="488"/>
                    </a:lnTo>
                    <a:lnTo>
                      <a:pt x="136" y="488"/>
                    </a:lnTo>
                    <a:lnTo>
                      <a:pt x="138" y="488"/>
                    </a:lnTo>
                    <a:lnTo>
                      <a:pt x="234" y="488"/>
                    </a:lnTo>
                    <a:lnTo>
                      <a:pt x="234" y="488"/>
                    </a:lnTo>
                    <a:lnTo>
                      <a:pt x="264" y="488"/>
                    </a:lnTo>
                    <a:lnTo>
                      <a:pt x="264" y="488"/>
                    </a:lnTo>
                    <a:lnTo>
                      <a:pt x="270" y="488"/>
                    </a:lnTo>
                    <a:lnTo>
                      <a:pt x="272" y="484"/>
                    </a:lnTo>
                    <a:lnTo>
                      <a:pt x="274" y="478"/>
                    </a:lnTo>
                    <a:lnTo>
                      <a:pt x="272" y="474"/>
                    </a:lnTo>
                    <a:lnTo>
                      <a:pt x="272" y="474"/>
                    </a:lnTo>
                    <a:lnTo>
                      <a:pt x="264" y="470"/>
                    </a:lnTo>
                    <a:lnTo>
                      <a:pt x="258" y="468"/>
                    </a:lnTo>
                    <a:lnTo>
                      <a:pt x="258" y="468"/>
                    </a:lnTo>
                    <a:lnTo>
                      <a:pt x="230" y="458"/>
                    </a:lnTo>
                    <a:lnTo>
                      <a:pt x="216" y="454"/>
                    </a:lnTo>
                    <a:lnTo>
                      <a:pt x="202" y="448"/>
                    </a:lnTo>
                    <a:lnTo>
                      <a:pt x="202" y="448"/>
                    </a:lnTo>
                    <a:lnTo>
                      <a:pt x="188" y="438"/>
                    </a:lnTo>
                    <a:lnTo>
                      <a:pt x="176" y="426"/>
                    </a:lnTo>
                    <a:lnTo>
                      <a:pt x="176" y="426"/>
                    </a:lnTo>
                    <a:lnTo>
                      <a:pt x="170" y="418"/>
                    </a:lnTo>
                    <a:lnTo>
                      <a:pt x="166" y="410"/>
                    </a:lnTo>
                    <a:lnTo>
                      <a:pt x="162" y="400"/>
                    </a:lnTo>
                    <a:lnTo>
                      <a:pt x="162" y="390"/>
                    </a:lnTo>
                    <a:lnTo>
                      <a:pt x="162" y="390"/>
                    </a:lnTo>
                    <a:lnTo>
                      <a:pt x="162" y="384"/>
                    </a:lnTo>
                    <a:lnTo>
                      <a:pt x="162" y="384"/>
                    </a:lnTo>
                    <a:lnTo>
                      <a:pt x="162" y="384"/>
                    </a:lnTo>
                    <a:lnTo>
                      <a:pt x="162" y="380"/>
                    </a:lnTo>
                    <a:lnTo>
                      <a:pt x="162" y="380"/>
                    </a:lnTo>
                    <a:lnTo>
                      <a:pt x="180" y="378"/>
                    </a:lnTo>
                    <a:lnTo>
                      <a:pt x="180" y="378"/>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fr-FR" dirty="0"/>
              </a:p>
            </p:txBody>
          </p:sp>
        </p:grpSp>
        <p:sp>
          <p:nvSpPr>
            <p:cNvPr id="41" name="Freeform 9"/>
            <p:cNvSpPr>
              <a:spLocks noEditPoints="1"/>
            </p:cNvSpPr>
            <p:nvPr userDrawn="1"/>
          </p:nvSpPr>
          <p:spPr bwMode="auto">
            <a:xfrm>
              <a:off x="5629730" y="1775055"/>
              <a:ext cx="714575" cy="685311"/>
            </a:xfrm>
            <a:custGeom>
              <a:avLst/>
              <a:gdLst>
                <a:gd name="T0" fmla="*/ 290 w 334"/>
                <a:gd name="T1" fmla="*/ 33 h 320"/>
                <a:gd name="T2" fmla="*/ 211 w 334"/>
                <a:gd name="T3" fmla="*/ 0 h 320"/>
                <a:gd name="T4" fmla="*/ 132 w 334"/>
                <a:gd name="T5" fmla="*/ 33 h 320"/>
                <a:gd name="T6" fmla="*/ 119 w 334"/>
                <a:gd name="T7" fmla="*/ 175 h 320"/>
                <a:gd name="T8" fmla="*/ 90 w 334"/>
                <a:gd name="T9" fmla="*/ 205 h 320"/>
                <a:gd name="T10" fmla="*/ 67 w 334"/>
                <a:gd name="T11" fmla="*/ 214 h 320"/>
                <a:gd name="T12" fmla="*/ 12 w 334"/>
                <a:gd name="T13" fmla="*/ 269 h 320"/>
                <a:gd name="T14" fmla="*/ 12 w 334"/>
                <a:gd name="T15" fmla="*/ 311 h 320"/>
                <a:gd name="T16" fmla="*/ 33 w 334"/>
                <a:gd name="T17" fmla="*/ 320 h 320"/>
                <a:gd name="T18" fmla="*/ 54 w 334"/>
                <a:gd name="T19" fmla="*/ 311 h 320"/>
                <a:gd name="T20" fmla="*/ 109 w 334"/>
                <a:gd name="T21" fmla="*/ 256 h 320"/>
                <a:gd name="T22" fmla="*/ 118 w 334"/>
                <a:gd name="T23" fmla="*/ 233 h 320"/>
                <a:gd name="T24" fmla="*/ 147 w 334"/>
                <a:gd name="T25" fmla="*/ 204 h 320"/>
                <a:gd name="T26" fmla="*/ 211 w 334"/>
                <a:gd name="T27" fmla="*/ 224 h 320"/>
                <a:gd name="T28" fmla="*/ 290 w 334"/>
                <a:gd name="T29" fmla="*/ 191 h 320"/>
                <a:gd name="T30" fmla="*/ 290 w 334"/>
                <a:gd name="T31" fmla="*/ 33 h 320"/>
                <a:gd name="T32" fmla="*/ 262 w 334"/>
                <a:gd name="T33" fmla="*/ 163 h 320"/>
                <a:gd name="T34" fmla="*/ 211 w 334"/>
                <a:gd name="T35" fmla="*/ 184 h 320"/>
                <a:gd name="T36" fmla="*/ 165 w 334"/>
                <a:gd name="T37" fmla="*/ 167 h 320"/>
                <a:gd name="T38" fmla="*/ 161 w 334"/>
                <a:gd name="T39" fmla="*/ 162 h 320"/>
                <a:gd name="T40" fmla="*/ 156 w 334"/>
                <a:gd name="T41" fmla="*/ 158 h 320"/>
                <a:gd name="T42" fmla="*/ 160 w 334"/>
                <a:gd name="T43" fmla="*/ 61 h 320"/>
                <a:gd name="T44" fmla="*/ 211 w 334"/>
                <a:gd name="T45" fmla="*/ 40 h 320"/>
                <a:gd name="T46" fmla="*/ 211 w 334"/>
                <a:gd name="T47" fmla="*/ 40 h 320"/>
                <a:gd name="T48" fmla="*/ 262 w 334"/>
                <a:gd name="T49" fmla="*/ 61 h 320"/>
                <a:gd name="T50" fmla="*/ 283 w 334"/>
                <a:gd name="T51" fmla="*/ 112 h 320"/>
                <a:gd name="T52" fmla="*/ 262 w 334"/>
                <a:gd name="T53" fmla="*/ 16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4" h="320">
                  <a:moveTo>
                    <a:pt x="290" y="33"/>
                  </a:moveTo>
                  <a:cubicBezTo>
                    <a:pt x="268" y="11"/>
                    <a:pt x="240" y="0"/>
                    <a:pt x="211" y="0"/>
                  </a:cubicBezTo>
                  <a:cubicBezTo>
                    <a:pt x="182" y="0"/>
                    <a:pt x="154" y="11"/>
                    <a:pt x="132" y="33"/>
                  </a:cubicBezTo>
                  <a:cubicBezTo>
                    <a:pt x="93" y="72"/>
                    <a:pt x="89" y="132"/>
                    <a:pt x="119" y="175"/>
                  </a:cubicBezTo>
                  <a:cubicBezTo>
                    <a:pt x="90" y="205"/>
                    <a:pt x="90" y="205"/>
                    <a:pt x="90" y="205"/>
                  </a:cubicBezTo>
                  <a:cubicBezTo>
                    <a:pt x="82" y="205"/>
                    <a:pt x="73" y="207"/>
                    <a:pt x="67" y="214"/>
                  </a:cubicBezTo>
                  <a:cubicBezTo>
                    <a:pt x="12" y="269"/>
                    <a:pt x="12" y="269"/>
                    <a:pt x="12" y="269"/>
                  </a:cubicBezTo>
                  <a:cubicBezTo>
                    <a:pt x="0" y="280"/>
                    <a:pt x="0" y="299"/>
                    <a:pt x="12" y="311"/>
                  </a:cubicBezTo>
                  <a:cubicBezTo>
                    <a:pt x="18" y="317"/>
                    <a:pt x="25" y="320"/>
                    <a:pt x="33" y="320"/>
                  </a:cubicBezTo>
                  <a:cubicBezTo>
                    <a:pt x="41" y="320"/>
                    <a:pt x="48" y="317"/>
                    <a:pt x="54" y="311"/>
                  </a:cubicBezTo>
                  <a:cubicBezTo>
                    <a:pt x="109" y="256"/>
                    <a:pt x="109" y="256"/>
                    <a:pt x="109" y="256"/>
                  </a:cubicBezTo>
                  <a:cubicBezTo>
                    <a:pt x="116" y="250"/>
                    <a:pt x="118" y="241"/>
                    <a:pt x="118" y="233"/>
                  </a:cubicBezTo>
                  <a:cubicBezTo>
                    <a:pt x="147" y="204"/>
                    <a:pt x="147" y="204"/>
                    <a:pt x="147" y="204"/>
                  </a:cubicBezTo>
                  <a:cubicBezTo>
                    <a:pt x="167" y="217"/>
                    <a:pt x="189" y="224"/>
                    <a:pt x="211" y="224"/>
                  </a:cubicBezTo>
                  <a:cubicBezTo>
                    <a:pt x="240" y="224"/>
                    <a:pt x="268" y="213"/>
                    <a:pt x="290" y="191"/>
                  </a:cubicBezTo>
                  <a:cubicBezTo>
                    <a:pt x="334" y="147"/>
                    <a:pt x="334" y="77"/>
                    <a:pt x="290" y="33"/>
                  </a:cubicBezTo>
                  <a:close/>
                  <a:moveTo>
                    <a:pt x="262" y="163"/>
                  </a:moveTo>
                  <a:cubicBezTo>
                    <a:pt x="248" y="176"/>
                    <a:pt x="230" y="184"/>
                    <a:pt x="211" y="184"/>
                  </a:cubicBezTo>
                  <a:cubicBezTo>
                    <a:pt x="194" y="184"/>
                    <a:pt x="178" y="178"/>
                    <a:pt x="165" y="167"/>
                  </a:cubicBezTo>
                  <a:cubicBezTo>
                    <a:pt x="164" y="165"/>
                    <a:pt x="163" y="163"/>
                    <a:pt x="161" y="162"/>
                  </a:cubicBezTo>
                  <a:cubicBezTo>
                    <a:pt x="160" y="160"/>
                    <a:pt x="158" y="159"/>
                    <a:pt x="156" y="158"/>
                  </a:cubicBezTo>
                  <a:cubicBezTo>
                    <a:pt x="132" y="130"/>
                    <a:pt x="134" y="88"/>
                    <a:pt x="160" y="61"/>
                  </a:cubicBezTo>
                  <a:cubicBezTo>
                    <a:pt x="174" y="48"/>
                    <a:pt x="192" y="40"/>
                    <a:pt x="211" y="40"/>
                  </a:cubicBezTo>
                  <a:cubicBezTo>
                    <a:pt x="211" y="40"/>
                    <a:pt x="211" y="40"/>
                    <a:pt x="211" y="40"/>
                  </a:cubicBezTo>
                  <a:cubicBezTo>
                    <a:pt x="230" y="40"/>
                    <a:pt x="248" y="48"/>
                    <a:pt x="262" y="61"/>
                  </a:cubicBezTo>
                  <a:cubicBezTo>
                    <a:pt x="275" y="75"/>
                    <a:pt x="283" y="93"/>
                    <a:pt x="283" y="112"/>
                  </a:cubicBezTo>
                  <a:cubicBezTo>
                    <a:pt x="283" y="131"/>
                    <a:pt x="275" y="149"/>
                    <a:pt x="262" y="16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fr-FR" dirty="0"/>
            </a:p>
          </p:txBody>
        </p:sp>
      </p:grpSp>
      <p:sp>
        <p:nvSpPr>
          <p:cNvPr id="2" name="Title 1"/>
          <p:cNvSpPr>
            <a:spLocks noGrp="1"/>
          </p:cNvSpPr>
          <p:nvPr userDrawn="1">
            <p:ph type="title"/>
          </p:nvPr>
        </p:nvSpPr>
        <p:spPr>
          <a:xfrm>
            <a:off x="1655130" y="517221"/>
            <a:ext cx="7190502" cy="618293"/>
          </a:xfrm>
        </p:spPr>
        <p:txBody>
          <a:bodyPr anchor="t">
            <a:noAutofit/>
          </a:bodyPr>
          <a:lstStyle>
            <a:lvl1pPr>
              <a:defRPr sz="3600" b="1" cap="none" baseline="0">
                <a:solidFill>
                  <a:srgbClr val="005D7E"/>
                </a:solidFill>
                <a:latin typeface="+mj-lt"/>
              </a:defRPr>
            </a:lvl1pPr>
          </a:lstStyle>
          <a:p>
            <a:r>
              <a:rPr lang="fr-FR" dirty="0"/>
              <a:t>Cliquez et modifiez le titre</a:t>
            </a:r>
            <a:endParaRPr lang="en-US" dirty="0"/>
          </a:p>
        </p:txBody>
      </p:sp>
      <p:sp>
        <p:nvSpPr>
          <p:cNvPr id="85" name="Rectangle 84"/>
          <p:cNvSpPr/>
          <p:nvPr userDrawn="1"/>
        </p:nvSpPr>
        <p:spPr>
          <a:xfrm>
            <a:off x="-553636" y="834686"/>
            <a:ext cx="81112" cy="81112"/>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2" name="Image 201"/>
          <p:cNvPicPr>
            <a:picLocks noChangeAspect="1"/>
          </p:cNvPicPr>
          <p:nvPr userDrawn="1"/>
        </p:nvPicPr>
        <p:blipFill>
          <a:blip r:embed="rId2" cstate="screen">
            <a:duotone>
              <a:prstClr val="black"/>
              <a:schemeClr val="accent1">
                <a:tint val="45000"/>
                <a:satMod val="400000"/>
              </a:schemeClr>
            </a:duotone>
            <a:alphaModFix amt="35000"/>
            <a:extLst>
              <a:ext uri="{28A0092B-C50C-407E-A947-70E740481C1C}">
                <a14:useLocalDpi xmlns:a14="http://schemas.microsoft.com/office/drawing/2010/main"/>
              </a:ext>
            </a:extLst>
          </a:blip>
          <a:stretch>
            <a:fillRect/>
          </a:stretch>
        </p:blipFill>
        <p:spPr>
          <a:xfrm flipH="1">
            <a:off x="-1124677" y="-594175"/>
            <a:ext cx="2481949" cy="1492271"/>
          </a:xfrm>
          <a:prstGeom prst="rect">
            <a:avLst/>
          </a:prstGeom>
          <a:ln>
            <a:noFill/>
          </a:ln>
        </p:spPr>
      </p:pic>
      <p:sp>
        <p:nvSpPr>
          <p:cNvPr id="203" name="Arc 202"/>
          <p:cNvSpPr/>
          <p:nvPr userDrawn="1"/>
        </p:nvSpPr>
        <p:spPr>
          <a:xfrm rot="9980275" flipH="1">
            <a:off x="-1516320" y="-917245"/>
            <a:ext cx="3381334" cy="2029582"/>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204" name="Arc 203"/>
          <p:cNvSpPr/>
          <p:nvPr userDrawn="1"/>
        </p:nvSpPr>
        <p:spPr>
          <a:xfrm rot="9980275" flipH="1">
            <a:off x="-1814733" y="-899825"/>
            <a:ext cx="3522008" cy="2185117"/>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nvGrpSpPr>
          <p:cNvPr id="13" name="Grouper 12"/>
          <p:cNvGrpSpPr/>
          <p:nvPr userDrawn="1"/>
        </p:nvGrpSpPr>
        <p:grpSpPr>
          <a:xfrm>
            <a:off x="-541841" y="-44422"/>
            <a:ext cx="2198336" cy="1093851"/>
            <a:chOff x="-197426" y="-15607"/>
            <a:chExt cx="1793469" cy="892397"/>
          </a:xfrm>
        </p:grpSpPr>
        <p:sp>
          <p:nvSpPr>
            <p:cNvPr id="60" name="Ellipse 59"/>
            <p:cNvSpPr/>
            <p:nvPr/>
          </p:nvSpPr>
          <p:spPr>
            <a:xfrm>
              <a:off x="159777" y="661223"/>
              <a:ext cx="77681" cy="776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5" name="Ellipse 64"/>
            <p:cNvSpPr/>
            <p:nvPr/>
          </p:nvSpPr>
          <p:spPr>
            <a:xfrm>
              <a:off x="645484" y="755151"/>
              <a:ext cx="89578" cy="89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5" name="Losange 74"/>
            <p:cNvSpPr/>
            <p:nvPr/>
          </p:nvSpPr>
          <p:spPr>
            <a:xfrm>
              <a:off x="-60445" y="-549"/>
              <a:ext cx="406962" cy="4069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8" name="Rectangle 77"/>
            <p:cNvSpPr/>
            <p:nvPr/>
          </p:nvSpPr>
          <p:spPr>
            <a:xfrm>
              <a:off x="1201480" y="681648"/>
              <a:ext cx="72105" cy="7210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userDrawn="1"/>
          </p:nvSpPr>
          <p:spPr>
            <a:xfrm>
              <a:off x="318441" y="524855"/>
              <a:ext cx="279711" cy="279711"/>
            </a:xfrm>
            <a:prstGeom prst="ellipse">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1" name="Ellipse 150"/>
            <p:cNvSpPr/>
            <p:nvPr userDrawn="1"/>
          </p:nvSpPr>
          <p:spPr>
            <a:xfrm>
              <a:off x="763196" y="554831"/>
              <a:ext cx="149595" cy="149595"/>
            </a:xfrm>
            <a:prstGeom prst="ellipse">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5" name="Ellipse 154"/>
            <p:cNvSpPr/>
            <p:nvPr userDrawn="1"/>
          </p:nvSpPr>
          <p:spPr>
            <a:xfrm>
              <a:off x="249368" y="376105"/>
              <a:ext cx="101183" cy="1011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0" name="Ellipse 159"/>
            <p:cNvSpPr/>
            <p:nvPr userDrawn="1"/>
          </p:nvSpPr>
          <p:spPr>
            <a:xfrm>
              <a:off x="377950" y="-15607"/>
              <a:ext cx="80244" cy="80244"/>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7" name="Losange 166"/>
            <p:cNvSpPr/>
            <p:nvPr userDrawn="1"/>
          </p:nvSpPr>
          <p:spPr>
            <a:xfrm rot="20223526">
              <a:off x="550532" y="-6482"/>
              <a:ext cx="221789" cy="221789"/>
            </a:xfrm>
            <a:prstGeom prst="diamond">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8" name="Losange 167"/>
            <p:cNvSpPr/>
            <p:nvPr userDrawn="1"/>
          </p:nvSpPr>
          <p:spPr>
            <a:xfrm>
              <a:off x="998346" y="742673"/>
              <a:ext cx="106676" cy="10667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1" name="Rectangle 170"/>
            <p:cNvSpPr/>
            <p:nvPr userDrawn="1"/>
          </p:nvSpPr>
          <p:spPr>
            <a:xfrm>
              <a:off x="1362006" y="804685"/>
              <a:ext cx="72105" cy="72105"/>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2" name="Rectangle 171"/>
            <p:cNvSpPr/>
            <p:nvPr userDrawn="1"/>
          </p:nvSpPr>
          <p:spPr>
            <a:xfrm>
              <a:off x="489627" y="318305"/>
              <a:ext cx="112606" cy="112606"/>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3" name="Ellipse 172"/>
            <p:cNvSpPr/>
            <p:nvPr userDrawn="1"/>
          </p:nvSpPr>
          <p:spPr>
            <a:xfrm>
              <a:off x="872220" y="296800"/>
              <a:ext cx="89578" cy="89578"/>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5" name="Losange 174"/>
            <p:cNvSpPr/>
            <p:nvPr userDrawn="1"/>
          </p:nvSpPr>
          <p:spPr>
            <a:xfrm>
              <a:off x="1503797" y="732936"/>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7" name="Losange 176"/>
            <p:cNvSpPr/>
            <p:nvPr userDrawn="1"/>
          </p:nvSpPr>
          <p:spPr>
            <a:xfrm>
              <a:off x="688218" y="410210"/>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2" name="Losange 181"/>
            <p:cNvSpPr/>
            <p:nvPr userDrawn="1"/>
          </p:nvSpPr>
          <p:spPr>
            <a:xfrm>
              <a:off x="-197426" y="498289"/>
              <a:ext cx="262677" cy="262677"/>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30" name="Espace réservé du texte 15"/>
          <p:cNvSpPr>
            <a:spLocks noGrp="1"/>
          </p:cNvSpPr>
          <p:nvPr userDrawn="1">
            <p:ph type="body" sz="quarter" idx="13"/>
          </p:nvPr>
        </p:nvSpPr>
        <p:spPr>
          <a:xfrm>
            <a:off x="923870" y="1689432"/>
            <a:ext cx="4102545" cy="4799559"/>
          </a:xfrm>
        </p:spPr>
        <p:txBody>
          <a:bodyPr/>
          <a:lstStyle>
            <a:lvl1pPr marL="269875" indent="-269875">
              <a:spcBef>
                <a:spcPts val="400"/>
              </a:spcBef>
              <a:buClr>
                <a:schemeClr val="accent4"/>
              </a:buClr>
              <a:buFont typeface="Wingdings" panose="05000000000000000000" pitchFamily="2" charset="2"/>
              <a:buChar char="ü"/>
              <a:defRPr sz="1600"/>
            </a:lvl1pPr>
            <a:lvl2pPr marL="488950" indent="-219075">
              <a:spcBef>
                <a:spcPts val="400"/>
              </a:spcBef>
              <a:buClr>
                <a:schemeClr val="accent4"/>
              </a:buClr>
              <a:buFont typeface="Wingdings" panose="05000000000000000000" pitchFamily="2" charset="2"/>
              <a:buChar char="ü"/>
              <a:defRPr sz="1400"/>
            </a:lvl2pPr>
            <a:lvl3pPr marL="714375" indent="-212725">
              <a:spcBef>
                <a:spcPts val="400"/>
              </a:spcBef>
              <a:buClr>
                <a:schemeClr val="accent4"/>
              </a:buClr>
              <a:buFont typeface="Wingdings" panose="05000000000000000000" pitchFamily="2" charset="2"/>
              <a:buChar char="ü"/>
              <a:defRPr sz="1200"/>
            </a:lvl3pPr>
            <a:lvl4pPr marL="914400" indent="-206375">
              <a:spcBef>
                <a:spcPts val="400"/>
              </a:spcBef>
              <a:buClr>
                <a:schemeClr val="accent4"/>
              </a:buClr>
              <a:buFont typeface="Wingdings" panose="05000000000000000000" pitchFamily="2" charset="2"/>
              <a:buChar char="ü"/>
              <a:defRPr sz="1200"/>
            </a:lvl4pPr>
            <a:lvl5pPr marL="1133475" indent="-219075">
              <a:spcBef>
                <a:spcPts val="400"/>
              </a:spcBef>
              <a:buClr>
                <a:schemeClr val="accent4"/>
              </a:buClr>
              <a:buFont typeface="Wingdings" panose="05000000000000000000" pitchFamily="2" charset="2"/>
              <a:buChar char="ü"/>
              <a:defRPr sz="12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Freeform 5"/>
          <p:cNvSpPr>
            <a:spLocks noEditPoints="1"/>
          </p:cNvSpPr>
          <p:nvPr userDrawn="1"/>
        </p:nvSpPr>
        <p:spPr bwMode="auto">
          <a:xfrm>
            <a:off x="250940" y="1399822"/>
            <a:ext cx="624455" cy="854971"/>
          </a:xfrm>
          <a:custGeom>
            <a:avLst/>
            <a:gdLst>
              <a:gd name="T0" fmla="*/ 128 w 256"/>
              <a:gd name="T1" fmla="*/ 0 h 352"/>
              <a:gd name="T2" fmla="*/ 97 w 256"/>
              <a:gd name="T3" fmla="*/ 24 h 352"/>
              <a:gd name="T4" fmla="*/ 64 w 256"/>
              <a:gd name="T5" fmla="*/ 24 h 352"/>
              <a:gd name="T6" fmla="*/ 64 w 256"/>
              <a:gd name="T7" fmla="*/ 64 h 352"/>
              <a:gd name="T8" fmla="*/ 192 w 256"/>
              <a:gd name="T9" fmla="*/ 64 h 352"/>
              <a:gd name="T10" fmla="*/ 192 w 256"/>
              <a:gd name="T11" fmla="*/ 24 h 352"/>
              <a:gd name="T12" fmla="*/ 159 w 256"/>
              <a:gd name="T13" fmla="*/ 24 h 352"/>
              <a:gd name="T14" fmla="*/ 128 w 256"/>
              <a:gd name="T15" fmla="*/ 0 h 352"/>
              <a:gd name="T16" fmla="*/ 0 w 256"/>
              <a:gd name="T17" fmla="*/ 40 h 352"/>
              <a:gd name="T18" fmla="*/ 0 w 256"/>
              <a:gd name="T19" fmla="*/ 352 h 352"/>
              <a:gd name="T20" fmla="*/ 256 w 256"/>
              <a:gd name="T21" fmla="*/ 352 h 352"/>
              <a:gd name="T22" fmla="*/ 256 w 256"/>
              <a:gd name="T23" fmla="*/ 40 h 352"/>
              <a:gd name="T24" fmla="*/ 200 w 256"/>
              <a:gd name="T25" fmla="*/ 40 h 352"/>
              <a:gd name="T26" fmla="*/ 200 w 256"/>
              <a:gd name="T27" fmla="*/ 64 h 352"/>
              <a:gd name="T28" fmla="*/ 192 w 256"/>
              <a:gd name="T29" fmla="*/ 72 h 352"/>
              <a:gd name="T30" fmla="*/ 64 w 256"/>
              <a:gd name="T31" fmla="*/ 72 h 352"/>
              <a:gd name="T32" fmla="*/ 56 w 256"/>
              <a:gd name="T33" fmla="*/ 64 h 352"/>
              <a:gd name="T34" fmla="*/ 56 w 256"/>
              <a:gd name="T35" fmla="*/ 40 h 352"/>
              <a:gd name="T36" fmla="*/ 0 w 256"/>
              <a:gd name="T37" fmla="*/ 40 h 352"/>
              <a:gd name="T38" fmla="*/ 48 w 256"/>
              <a:gd name="T39" fmla="*/ 92 h 352"/>
              <a:gd name="T40" fmla="*/ 208 w 256"/>
              <a:gd name="T41" fmla="*/ 92 h 352"/>
              <a:gd name="T42" fmla="*/ 216 w 256"/>
              <a:gd name="T43" fmla="*/ 100 h 352"/>
              <a:gd name="T44" fmla="*/ 208 w 256"/>
              <a:gd name="T45" fmla="*/ 108 h 352"/>
              <a:gd name="T46" fmla="*/ 48 w 256"/>
              <a:gd name="T47" fmla="*/ 108 h 352"/>
              <a:gd name="T48" fmla="*/ 40 w 256"/>
              <a:gd name="T49" fmla="*/ 100 h 352"/>
              <a:gd name="T50" fmla="*/ 48 w 256"/>
              <a:gd name="T51" fmla="*/ 92 h 352"/>
              <a:gd name="T52" fmla="*/ 48 w 256"/>
              <a:gd name="T53" fmla="*/ 164 h 352"/>
              <a:gd name="T54" fmla="*/ 208 w 256"/>
              <a:gd name="T55" fmla="*/ 164 h 352"/>
              <a:gd name="T56" fmla="*/ 216 w 256"/>
              <a:gd name="T57" fmla="*/ 172 h 352"/>
              <a:gd name="T58" fmla="*/ 208 w 256"/>
              <a:gd name="T59" fmla="*/ 180 h 352"/>
              <a:gd name="T60" fmla="*/ 48 w 256"/>
              <a:gd name="T61" fmla="*/ 180 h 352"/>
              <a:gd name="T62" fmla="*/ 40 w 256"/>
              <a:gd name="T63" fmla="*/ 172 h 352"/>
              <a:gd name="T64" fmla="*/ 48 w 256"/>
              <a:gd name="T65" fmla="*/ 164 h 352"/>
              <a:gd name="T66" fmla="*/ 48 w 256"/>
              <a:gd name="T67" fmla="*/ 236 h 352"/>
              <a:gd name="T68" fmla="*/ 208 w 256"/>
              <a:gd name="T69" fmla="*/ 236 h 352"/>
              <a:gd name="T70" fmla="*/ 216 w 256"/>
              <a:gd name="T71" fmla="*/ 244 h 352"/>
              <a:gd name="T72" fmla="*/ 208 w 256"/>
              <a:gd name="T73" fmla="*/ 252 h 352"/>
              <a:gd name="T74" fmla="*/ 48 w 256"/>
              <a:gd name="T75" fmla="*/ 252 h 352"/>
              <a:gd name="T76" fmla="*/ 40 w 256"/>
              <a:gd name="T77" fmla="*/ 244 h 352"/>
              <a:gd name="T78" fmla="*/ 48 w 256"/>
              <a:gd name="T79" fmla="*/ 236 h 352"/>
              <a:gd name="T80" fmla="*/ 48 w 256"/>
              <a:gd name="T81" fmla="*/ 308 h 352"/>
              <a:gd name="T82" fmla="*/ 152 w 256"/>
              <a:gd name="T83" fmla="*/ 308 h 352"/>
              <a:gd name="T84" fmla="*/ 160 w 256"/>
              <a:gd name="T85" fmla="*/ 316 h 352"/>
              <a:gd name="T86" fmla="*/ 152 w 256"/>
              <a:gd name="T87" fmla="*/ 324 h 352"/>
              <a:gd name="T88" fmla="*/ 48 w 256"/>
              <a:gd name="T89" fmla="*/ 324 h 352"/>
              <a:gd name="T90" fmla="*/ 40 w 256"/>
              <a:gd name="T91" fmla="*/ 316 h 352"/>
              <a:gd name="T92" fmla="*/ 48 w 256"/>
              <a:gd name="T93" fmla="*/ 30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6" h="352">
                <a:moveTo>
                  <a:pt x="128" y="0"/>
                </a:moveTo>
                <a:cubicBezTo>
                  <a:pt x="113" y="0"/>
                  <a:pt x="101" y="10"/>
                  <a:pt x="97" y="24"/>
                </a:cubicBezTo>
                <a:cubicBezTo>
                  <a:pt x="64" y="24"/>
                  <a:pt x="64" y="24"/>
                  <a:pt x="64" y="24"/>
                </a:cubicBezTo>
                <a:cubicBezTo>
                  <a:pt x="64" y="64"/>
                  <a:pt x="64" y="64"/>
                  <a:pt x="64" y="64"/>
                </a:cubicBezTo>
                <a:cubicBezTo>
                  <a:pt x="192" y="64"/>
                  <a:pt x="192" y="64"/>
                  <a:pt x="192" y="64"/>
                </a:cubicBezTo>
                <a:cubicBezTo>
                  <a:pt x="192" y="24"/>
                  <a:pt x="192" y="24"/>
                  <a:pt x="192" y="24"/>
                </a:cubicBezTo>
                <a:cubicBezTo>
                  <a:pt x="159" y="24"/>
                  <a:pt x="159" y="24"/>
                  <a:pt x="159" y="24"/>
                </a:cubicBezTo>
                <a:cubicBezTo>
                  <a:pt x="155" y="10"/>
                  <a:pt x="143" y="0"/>
                  <a:pt x="128" y="0"/>
                </a:cubicBezTo>
                <a:close/>
                <a:moveTo>
                  <a:pt x="0" y="40"/>
                </a:moveTo>
                <a:cubicBezTo>
                  <a:pt x="0" y="352"/>
                  <a:pt x="0" y="352"/>
                  <a:pt x="0" y="352"/>
                </a:cubicBezTo>
                <a:cubicBezTo>
                  <a:pt x="256" y="352"/>
                  <a:pt x="256" y="352"/>
                  <a:pt x="256" y="352"/>
                </a:cubicBezTo>
                <a:cubicBezTo>
                  <a:pt x="256" y="40"/>
                  <a:pt x="256" y="40"/>
                  <a:pt x="256" y="40"/>
                </a:cubicBezTo>
                <a:cubicBezTo>
                  <a:pt x="200" y="40"/>
                  <a:pt x="200" y="40"/>
                  <a:pt x="200" y="40"/>
                </a:cubicBezTo>
                <a:cubicBezTo>
                  <a:pt x="200" y="64"/>
                  <a:pt x="200" y="64"/>
                  <a:pt x="200" y="64"/>
                </a:cubicBezTo>
                <a:cubicBezTo>
                  <a:pt x="200" y="68"/>
                  <a:pt x="196" y="72"/>
                  <a:pt x="192" y="72"/>
                </a:cubicBezTo>
                <a:cubicBezTo>
                  <a:pt x="64" y="72"/>
                  <a:pt x="64" y="72"/>
                  <a:pt x="64" y="72"/>
                </a:cubicBezTo>
                <a:cubicBezTo>
                  <a:pt x="60" y="72"/>
                  <a:pt x="56" y="68"/>
                  <a:pt x="56" y="64"/>
                </a:cubicBezTo>
                <a:cubicBezTo>
                  <a:pt x="56" y="40"/>
                  <a:pt x="56" y="40"/>
                  <a:pt x="56" y="40"/>
                </a:cubicBezTo>
                <a:cubicBezTo>
                  <a:pt x="0" y="40"/>
                  <a:pt x="0" y="40"/>
                  <a:pt x="0" y="40"/>
                </a:cubicBezTo>
                <a:close/>
                <a:moveTo>
                  <a:pt x="48" y="92"/>
                </a:moveTo>
                <a:cubicBezTo>
                  <a:pt x="208" y="92"/>
                  <a:pt x="208" y="92"/>
                  <a:pt x="208" y="92"/>
                </a:cubicBezTo>
                <a:cubicBezTo>
                  <a:pt x="212" y="92"/>
                  <a:pt x="216" y="96"/>
                  <a:pt x="216" y="100"/>
                </a:cubicBezTo>
                <a:cubicBezTo>
                  <a:pt x="216" y="104"/>
                  <a:pt x="212" y="108"/>
                  <a:pt x="208" y="108"/>
                </a:cubicBezTo>
                <a:cubicBezTo>
                  <a:pt x="48" y="108"/>
                  <a:pt x="48" y="108"/>
                  <a:pt x="48" y="108"/>
                </a:cubicBezTo>
                <a:cubicBezTo>
                  <a:pt x="44" y="108"/>
                  <a:pt x="40" y="104"/>
                  <a:pt x="40" y="100"/>
                </a:cubicBezTo>
                <a:cubicBezTo>
                  <a:pt x="40" y="96"/>
                  <a:pt x="44" y="92"/>
                  <a:pt x="48" y="92"/>
                </a:cubicBezTo>
                <a:close/>
                <a:moveTo>
                  <a:pt x="48" y="164"/>
                </a:moveTo>
                <a:cubicBezTo>
                  <a:pt x="208" y="164"/>
                  <a:pt x="208" y="164"/>
                  <a:pt x="208" y="164"/>
                </a:cubicBezTo>
                <a:cubicBezTo>
                  <a:pt x="212" y="164"/>
                  <a:pt x="216" y="168"/>
                  <a:pt x="216" y="172"/>
                </a:cubicBezTo>
                <a:cubicBezTo>
                  <a:pt x="216" y="176"/>
                  <a:pt x="212" y="180"/>
                  <a:pt x="208" y="180"/>
                </a:cubicBezTo>
                <a:cubicBezTo>
                  <a:pt x="48" y="180"/>
                  <a:pt x="48" y="180"/>
                  <a:pt x="48" y="180"/>
                </a:cubicBezTo>
                <a:cubicBezTo>
                  <a:pt x="44" y="180"/>
                  <a:pt x="40" y="176"/>
                  <a:pt x="40" y="172"/>
                </a:cubicBezTo>
                <a:cubicBezTo>
                  <a:pt x="40" y="168"/>
                  <a:pt x="44" y="164"/>
                  <a:pt x="48" y="164"/>
                </a:cubicBezTo>
                <a:close/>
                <a:moveTo>
                  <a:pt x="48" y="236"/>
                </a:moveTo>
                <a:cubicBezTo>
                  <a:pt x="208" y="236"/>
                  <a:pt x="208" y="236"/>
                  <a:pt x="208" y="236"/>
                </a:cubicBezTo>
                <a:cubicBezTo>
                  <a:pt x="212" y="236"/>
                  <a:pt x="216" y="240"/>
                  <a:pt x="216" y="244"/>
                </a:cubicBezTo>
                <a:cubicBezTo>
                  <a:pt x="216" y="248"/>
                  <a:pt x="212" y="252"/>
                  <a:pt x="208" y="252"/>
                </a:cubicBezTo>
                <a:cubicBezTo>
                  <a:pt x="48" y="252"/>
                  <a:pt x="48" y="252"/>
                  <a:pt x="48" y="252"/>
                </a:cubicBezTo>
                <a:cubicBezTo>
                  <a:pt x="44" y="252"/>
                  <a:pt x="40" y="248"/>
                  <a:pt x="40" y="244"/>
                </a:cubicBezTo>
                <a:cubicBezTo>
                  <a:pt x="40" y="240"/>
                  <a:pt x="44" y="236"/>
                  <a:pt x="48" y="236"/>
                </a:cubicBezTo>
                <a:close/>
                <a:moveTo>
                  <a:pt x="48" y="308"/>
                </a:moveTo>
                <a:cubicBezTo>
                  <a:pt x="152" y="308"/>
                  <a:pt x="152" y="308"/>
                  <a:pt x="152" y="308"/>
                </a:cubicBezTo>
                <a:cubicBezTo>
                  <a:pt x="156" y="308"/>
                  <a:pt x="160" y="312"/>
                  <a:pt x="160" y="316"/>
                </a:cubicBezTo>
                <a:cubicBezTo>
                  <a:pt x="160" y="320"/>
                  <a:pt x="156" y="324"/>
                  <a:pt x="152" y="324"/>
                </a:cubicBezTo>
                <a:cubicBezTo>
                  <a:pt x="48" y="324"/>
                  <a:pt x="48" y="324"/>
                  <a:pt x="48" y="324"/>
                </a:cubicBezTo>
                <a:cubicBezTo>
                  <a:pt x="44" y="324"/>
                  <a:pt x="40" y="320"/>
                  <a:pt x="40" y="316"/>
                </a:cubicBezTo>
                <a:cubicBezTo>
                  <a:pt x="40" y="312"/>
                  <a:pt x="44" y="308"/>
                  <a:pt x="48" y="30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19" name="Espace réservé pour une image  18"/>
          <p:cNvSpPr>
            <a:spLocks noGrp="1"/>
          </p:cNvSpPr>
          <p:nvPr userDrawn="1">
            <p:ph type="pic" sz="quarter" idx="14"/>
          </p:nvPr>
        </p:nvSpPr>
        <p:spPr>
          <a:xfrm>
            <a:off x="6114879" y="1670050"/>
            <a:ext cx="1962906" cy="1325790"/>
          </a:xfrm>
          <a:prstGeom prst="roundRect">
            <a:avLst>
              <a:gd name="adj" fmla="val 4892"/>
            </a:avLst>
          </a:prstGeom>
        </p:spPr>
        <p:txBody>
          <a:bodyPr/>
          <a:lstStyle/>
          <a:p>
            <a:endParaRPr lang="fr-FR" dirty="0"/>
          </a:p>
        </p:txBody>
      </p:sp>
      <p:sp>
        <p:nvSpPr>
          <p:cNvPr id="21" name="Espace réservé du texte 20"/>
          <p:cNvSpPr>
            <a:spLocks noGrp="1"/>
          </p:cNvSpPr>
          <p:nvPr userDrawn="1">
            <p:ph type="body" sz="quarter" idx="17"/>
          </p:nvPr>
        </p:nvSpPr>
        <p:spPr>
          <a:xfrm>
            <a:off x="8140390" y="1670050"/>
            <a:ext cx="2290543" cy="1325563"/>
          </a:xfrm>
        </p:spPr>
        <p:txBody>
          <a:bodyPr anchor="ctr"/>
          <a:lstStyle>
            <a:lvl1pPr>
              <a:spcBef>
                <a:spcPts val="200"/>
              </a:spcBef>
              <a:defRPr sz="1400" b="1">
                <a:solidFill>
                  <a:schemeClr val="accent4"/>
                </a:solidFill>
              </a:defRPr>
            </a:lvl1pPr>
            <a:lvl2pPr marL="11113" indent="0">
              <a:buNone/>
              <a:tabLst/>
              <a:defRPr sz="1400"/>
            </a:lvl2pPr>
          </a:lstStyle>
          <a:p>
            <a:pPr lvl="0"/>
            <a:endParaRPr lang="fr-FR" dirty="0"/>
          </a:p>
        </p:txBody>
      </p:sp>
      <p:sp>
        <p:nvSpPr>
          <p:cNvPr id="43" name="Espace réservé pour une image  18"/>
          <p:cNvSpPr>
            <a:spLocks noGrp="1"/>
          </p:cNvSpPr>
          <p:nvPr>
            <p:ph type="pic" sz="quarter" idx="20"/>
          </p:nvPr>
        </p:nvSpPr>
        <p:spPr>
          <a:xfrm>
            <a:off x="6114879" y="3244699"/>
            <a:ext cx="1962906" cy="1325790"/>
          </a:xfrm>
          <a:prstGeom prst="roundRect">
            <a:avLst>
              <a:gd name="adj" fmla="val 4892"/>
            </a:avLst>
          </a:prstGeom>
        </p:spPr>
        <p:txBody>
          <a:bodyPr/>
          <a:lstStyle/>
          <a:p>
            <a:endParaRPr lang="fr-FR" dirty="0"/>
          </a:p>
        </p:txBody>
      </p:sp>
      <p:sp>
        <p:nvSpPr>
          <p:cNvPr id="47" name="Espace réservé pour une image  18"/>
          <p:cNvSpPr>
            <a:spLocks noGrp="1"/>
          </p:cNvSpPr>
          <p:nvPr>
            <p:ph type="pic" sz="quarter" idx="21"/>
          </p:nvPr>
        </p:nvSpPr>
        <p:spPr>
          <a:xfrm>
            <a:off x="6114879" y="4793571"/>
            <a:ext cx="1962906" cy="1325790"/>
          </a:xfrm>
          <a:prstGeom prst="roundRect">
            <a:avLst>
              <a:gd name="adj" fmla="val 4892"/>
            </a:avLst>
          </a:prstGeom>
        </p:spPr>
        <p:txBody>
          <a:bodyPr/>
          <a:lstStyle/>
          <a:p>
            <a:endParaRPr lang="fr-FR" dirty="0"/>
          </a:p>
        </p:txBody>
      </p:sp>
      <p:sp>
        <p:nvSpPr>
          <p:cNvPr id="7" name="Espace réservé du pied de page 6"/>
          <p:cNvSpPr>
            <a:spLocks noGrp="1"/>
          </p:cNvSpPr>
          <p:nvPr>
            <p:ph type="ftr" sz="quarter" idx="23"/>
          </p:nvPr>
        </p:nvSpPr>
        <p:spPr/>
        <p:txBody>
          <a:bodyPr/>
          <a:lstStyle/>
          <a:p>
            <a:r>
              <a:rPr lang="fr-FR"/>
              <a:t>QGIS, les enjeux d’une alternative - Rencontres des Utilisateurs Francophones de QGIS - 15 décembre 2018</a:t>
            </a:r>
            <a:endParaRPr lang="fr-FR" dirty="0"/>
          </a:p>
        </p:txBody>
      </p:sp>
      <p:sp>
        <p:nvSpPr>
          <p:cNvPr id="8" name="Espace réservé du numéro de diapositive 7"/>
          <p:cNvSpPr>
            <a:spLocks noGrp="1"/>
          </p:cNvSpPr>
          <p:nvPr>
            <p:ph type="sldNum" sz="quarter" idx="24"/>
          </p:nvPr>
        </p:nvSpPr>
        <p:spPr/>
        <p:txBody>
          <a:bodyPr/>
          <a:lstStyle/>
          <a:p>
            <a:fld id="{E25A763E-C07B-C147-8928-8BE5C6B8A452}" type="slidenum">
              <a:rPr lang="fr-FR" smtClean="0"/>
              <a:pPr/>
              <a:t>‹N°›</a:t>
            </a:fld>
            <a:endParaRPr lang="fr-FR" dirty="0"/>
          </a:p>
        </p:txBody>
      </p:sp>
      <p:sp>
        <p:nvSpPr>
          <p:cNvPr id="44" name="Espace réservé du texte 20"/>
          <p:cNvSpPr>
            <a:spLocks noGrp="1"/>
          </p:cNvSpPr>
          <p:nvPr>
            <p:ph type="body" sz="quarter" idx="25"/>
          </p:nvPr>
        </p:nvSpPr>
        <p:spPr>
          <a:xfrm>
            <a:off x="8140391" y="3244699"/>
            <a:ext cx="2290542" cy="1325563"/>
          </a:xfrm>
        </p:spPr>
        <p:txBody>
          <a:bodyPr anchor="ctr"/>
          <a:lstStyle>
            <a:lvl1pPr>
              <a:spcBef>
                <a:spcPts val="200"/>
              </a:spcBef>
              <a:defRPr sz="1400" b="1">
                <a:solidFill>
                  <a:schemeClr val="accent4"/>
                </a:solidFill>
              </a:defRPr>
            </a:lvl1pPr>
            <a:lvl2pPr marL="11113" indent="0">
              <a:buNone/>
              <a:tabLst/>
              <a:defRPr sz="1400"/>
            </a:lvl2pPr>
          </a:lstStyle>
          <a:p>
            <a:pPr lvl="0"/>
            <a:endParaRPr lang="fr-FR" dirty="0"/>
          </a:p>
        </p:txBody>
      </p:sp>
      <p:sp>
        <p:nvSpPr>
          <p:cNvPr id="45" name="Espace réservé du texte 20"/>
          <p:cNvSpPr>
            <a:spLocks noGrp="1"/>
          </p:cNvSpPr>
          <p:nvPr>
            <p:ph type="body" sz="quarter" idx="26"/>
          </p:nvPr>
        </p:nvSpPr>
        <p:spPr>
          <a:xfrm>
            <a:off x="8140391" y="4793571"/>
            <a:ext cx="2290542" cy="1325563"/>
          </a:xfrm>
        </p:spPr>
        <p:txBody>
          <a:bodyPr anchor="ctr"/>
          <a:lstStyle>
            <a:lvl1pPr>
              <a:spcBef>
                <a:spcPts val="200"/>
              </a:spcBef>
              <a:defRPr sz="1400" b="1">
                <a:solidFill>
                  <a:schemeClr val="accent4"/>
                </a:solidFill>
              </a:defRPr>
            </a:lvl1pPr>
            <a:lvl2pPr marL="11113" indent="0">
              <a:buNone/>
              <a:tabLst/>
              <a:defRPr sz="1400"/>
            </a:lvl2pPr>
          </a:lstStyle>
          <a:p>
            <a:pPr lvl="0"/>
            <a:endParaRPr lang="fr-FR" dirty="0"/>
          </a:p>
        </p:txBody>
      </p:sp>
    </p:spTree>
    <p:extLst>
      <p:ext uri="{BB962C8B-B14F-4D97-AF65-F5344CB8AC3E}">
        <p14:creationId xmlns:p14="http://schemas.microsoft.com/office/powerpoint/2010/main" val="3148368352"/>
      </p:ext>
    </p:extLst>
  </p:cSld>
  <p:clrMapOvr>
    <a:masterClrMapping/>
  </p:clrMapOvr>
  <p:extLst mod="1">
    <p:ext uri="{DCECCB84-F9BA-43D5-87BE-67443E8EF086}">
      <p15:sldGuideLst xmlns:p15="http://schemas.microsoft.com/office/powerpoint/2012/main">
        <p15:guide id="1" pos="336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Espace réservé du pied de page 6"/>
          <p:cNvSpPr>
            <a:spLocks noGrp="1"/>
          </p:cNvSpPr>
          <p:nvPr>
            <p:ph type="ftr" sz="quarter" idx="11"/>
          </p:nvPr>
        </p:nvSpPr>
        <p:spPr/>
        <p:txBody>
          <a:bodyPr/>
          <a:lstStyle/>
          <a:p>
            <a:r>
              <a:rPr lang="fr-FR"/>
              <a:t>QGIS, les enjeux d’une alternative - Rencontres des Utilisateurs Francophones de QGIS - 15 décembre 2018</a:t>
            </a:r>
            <a:endParaRPr lang="fr-FR" dirty="0"/>
          </a:p>
        </p:txBody>
      </p:sp>
      <p:sp>
        <p:nvSpPr>
          <p:cNvPr id="8" name="Espace réservé du numéro de diapositive 7"/>
          <p:cNvSpPr>
            <a:spLocks noGrp="1"/>
          </p:cNvSpPr>
          <p:nvPr>
            <p:ph type="sldNum" sz="quarter" idx="12"/>
          </p:nvPr>
        </p:nvSpPr>
        <p:spPr/>
        <p:txBody>
          <a:bodyPr/>
          <a:lstStyle/>
          <a:p>
            <a:fld id="{E25A763E-C07B-C147-8928-8BE5C6B8A452}" type="slidenum">
              <a:rPr lang="fr-FR" smtClean="0"/>
              <a:pPr/>
              <a:t>‹N°›</a:t>
            </a:fld>
            <a:endParaRPr lang="fr-FR" dirty="0"/>
          </a:p>
        </p:txBody>
      </p:sp>
    </p:spTree>
    <p:extLst>
      <p:ext uri="{BB962C8B-B14F-4D97-AF65-F5344CB8AC3E}">
        <p14:creationId xmlns:p14="http://schemas.microsoft.com/office/powerpoint/2010/main" val="1923302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re + Texte">
    <p:spTree>
      <p:nvGrpSpPr>
        <p:cNvPr id="1" name=""/>
        <p:cNvGrpSpPr/>
        <p:nvPr/>
      </p:nvGrpSpPr>
      <p:grpSpPr>
        <a:xfrm>
          <a:off x="0" y="0"/>
          <a:ext cx="0" cy="0"/>
          <a:chOff x="0" y="0"/>
          <a:chExt cx="0" cy="0"/>
        </a:xfrm>
      </p:grpSpPr>
      <p:sp>
        <p:nvSpPr>
          <p:cNvPr id="2" name="Title 1"/>
          <p:cNvSpPr>
            <a:spLocks noGrp="1"/>
          </p:cNvSpPr>
          <p:nvPr>
            <p:ph type="title"/>
          </p:nvPr>
        </p:nvSpPr>
        <p:spPr>
          <a:xfrm>
            <a:off x="1655130" y="529007"/>
            <a:ext cx="7190502" cy="618293"/>
          </a:xfrm>
        </p:spPr>
        <p:txBody>
          <a:bodyPr anchor="t">
            <a:noAutofit/>
          </a:bodyPr>
          <a:lstStyle>
            <a:lvl1pPr>
              <a:defRPr sz="3600" b="1" cap="none" baseline="0">
                <a:solidFill>
                  <a:srgbClr val="005D7E"/>
                </a:solidFill>
                <a:latin typeface="+mj-lt"/>
              </a:defRPr>
            </a:lvl1pPr>
          </a:lstStyle>
          <a:p>
            <a:r>
              <a:rPr lang="fr-FR" dirty="0"/>
              <a:t>Cliquez et modifiez le titre</a:t>
            </a:r>
            <a:endParaRPr lang="en-US" dirty="0"/>
          </a:p>
        </p:txBody>
      </p:sp>
      <p:sp>
        <p:nvSpPr>
          <p:cNvPr id="30" name="Rectangle 29"/>
          <p:cNvSpPr/>
          <p:nvPr userDrawn="1"/>
        </p:nvSpPr>
        <p:spPr>
          <a:xfrm>
            <a:off x="-553636" y="834686"/>
            <a:ext cx="81112" cy="81112"/>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5" name="Image 34"/>
          <p:cNvPicPr>
            <a:picLocks noChangeAspect="1"/>
          </p:cNvPicPr>
          <p:nvPr userDrawn="1"/>
        </p:nvPicPr>
        <p:blipFill>
          <a:blip r:embed="rId2" cstate="screen">
            <a:duotone>
              <a:prstClr val="black"/>
              <a:schemeClr val="accent1">
                <a:tint val="45000"/>
                <a:satMod val="400000"/>
              </a:schemeClr>
            </a:duotone>
            <a:alphaModFix amt="35000"/>
            <a:extLst>
              <a:ext uri="{28A0092B-C50C-407E-A947-70E740481C1C}">
                <a14:useLocalDpi xmlns:a14="http://schemas.microsoft.com/office/drawing/2010/main"/>
              </a:ext>
            </a:extLst>
          </a:blip>
          <a:stretch>
            <a:fillRect/>
          </a:stretch>
        </p:blipFill>
        <p:spPr>
          <a:xfrm flipH="1">
            <a:off x="-1124677" y="-594175"/>
            <a:ext cx="2481949" cy="1492271"/>
          </a:xfrm>
          <a:prstGeom prst="rect">
            <a:avLst/>
          </a:prstGeom>
          <a:ln>
            <a:noFill/>
          </a:ln>
        </p:spPr>
      </p:pic>
      <p:sp>
        <p:nvSpPr>
          <p:cNvPr id="37" name="Arc 36"/>
          <p:cNvSpPr/>
          <p:nvPr userDrawn="1"/>
        </p:nvSpPr>
        <p:spPr>
          <a:xfrm rot="9980275" flipH="1">
            <a:off x="-1516320" y="-917245"/>
            <a:ext cx="3381334" cy="2029582"/>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40" name="Arc 39"/>
          <p:cNvSpPr/>
          <p:nvPr userDrawn="1"/>
        </p:nvSpPr>
        <p:spPr>
          <a:xfrm rot="9980275" flipH="1">
            <a:off x="-1814733" y="-899825"/>
            <a:ext cx="3522008" cy="2185117"/>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nvGrpSpPr>
          <p:cNvPr id="41" name="Grouper 40"/>
          <p:cNvGrpSpPr/>
          <p:nvPr userDrawn="1"/>
        </p:nvGrpSpPr>
        <p:grpSpPr>
          <a:xfrm>
            <a:off x="-541841" y="-44422"/>
            <a:ext cx="2198336" cy="1093851"/>
            <a:chOff x="-197426" y="-15607"/>
            <a:chExt cx="1793469" cy="892397"/>
          </a:xfrm>
        </p:grpSpPr>
        <p:sp>
          <p:nvSpPr>
            <p:cNvPr id="44" name="Ellipse 43"/>
            <p:cNvSpPr/>
            <p:nvPr/>
          </p:nvSpPr>
          <p:spPr>
            <a:xfrm>
              <a:off x="159777" y="661223"/>
              <a:ext cx="77681" cy="776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Ellipse 44"/>
            <p:cNvSpPr/>
            <p:nvPr/>
          </p:nvSpPr>
          <p:spPr>
            <a:xfrm>
              <a:off x="645484" y="755151"/>
              <a:ext cx="89578" cy="89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4" name="Losange 53"/>
            <p:cNvSpPr/>
            <p:nvPr/>
          </p:nvSpPr>
          <p:spPr>
            <a:xfrm>
              <a:off x="-60445" y="-549"/>
              <a:ext cx="406962" cy="4069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5" name="Rectangle 54"/>
            <p:cNvSpPr/>
            <p:nvPr/>
          </p:nvSpPr>
          <p:spPr>
            <a:xfrm>
              <a:off x="1201480" y="681648"/>
              <a:ext cx="72105" cy="7210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6" name="Ellipse 55"/>
            <p:cNvSpPr/>
            <p:nvPr userDrawn="1"/>
          </p:nvSpPr>
          <p:spPr>
            <a:xfrm>
              <a:off x="318441" y="524855"/>
              <a:ext cx="279711" cy="279711"/>
            </a:xfrm>
            <a:prstGeom prst="ellipse">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7" name="Ellipse 56"/>
            <p:cNvSpPr/>
            <p:nvPr userDrawn="1"/>
          </p:nvSpPr>
          <p:spPr>
            <a:xfrm>
              <a:off x="763196" y="554831"/>
              <a:ext cx="149595" cy="149595"/>
            </a:xfrm>
            <a:prstGeom prst="ellipse">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8" name="Ellipse 57"/>
            <p:cNvSpPr/>
            <p:nvPr userDrawn="1"/>
          </p:nvSpPr>
          <p:spPr>
            <a:xfrm>
              <a:off x="249368" y="376105"/>
              <a:ext cx="101183" cy="1011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9" name="Ellipse 58"/>
            <p:cNvSpPr/>
            <p:nvPr userDrawn="1"/>
          </p:nvSpPr>
          <p:spPr>
            <a:xfrm>
              <a:off x="377950" y="-15607"/>
              <a:ext cx="80244" cy="80244"/>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0" name="Losange 59"/>
            <p:cNvSpPr/>
            <p:nvPr userDrawn="1"/>
          </p:nvSpPr>
          <p:spPr>
            <a:xfrm rot="20223526">
              <a:off x="550532" y="-6482"/>
              <a:ext cx="221789" cy="221789"/>
            </a:xfrm>
            <a:prstGeom prst="diamond">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1" name="Losange 60"/>
            <p:cNvSpPr/>
            <p:nvPr userDrawn="1"/>
          </p:nvSpPr>
          <p:spPr>
            <a:xfrm>
              <a:off x="998346" y="742673"/>
              <a:ext cx="106676" cy="10667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2" name="Rectangle 61"/>
            <p:cNvSpPr/>
            <p:nvPr userDrawn="1"/>
          </p:nvSpPr>
          <p:spPr>
            <a:xfrm>
              <a:off x="1362006" y="804685"/>
              <a:ext cx="72105" cy="72105"/>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3" name="Rectangle 62"/>
            <p:cNvSpPr/>
            <p:nvPr userDrawn="1"/>
          </p:nvSpPr>
          <p:spPr>
            <a:xfrm>
              <a:off x="489627" y="318305"/>
              <a:ext cx="112606" cy="112606"/>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4" name="Ellipse 63"/>
            <p:cNvSpPr/>
            <p:nvPr userDrawn="1"/>
          </p:nvSpPr>
          <p:spPr>
            <a:xfrm>
              <a:off x="872220" y="296800"/>
              <a:ext cx="89578" cy="89578"/>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5" name="Losange 64"/>
            <p:cNvSpPr/>
            <p:nvPr userDrawn="1"/>
          </p:nvSpPr>
          <p:spPr>
            <a:xfrm>
              <a:off x="1503797" y="732936"/>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6" name="Losange 65"/>
            <p:cNvSpPr/>
            <p:nvPr userDrawn="1"/>
          </p:nvSpPr>
          <p:spPr>
            <a:xfrm>
              <a:off x="688218" y="410210"/>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7" name="Losange 66"/>
            <p:cNvSpPr/>
            <p:nvPr userDrawn="1"/>
          </p:nvSpPr>
          <p:spPr>
            <a:xfrm>
              <a:off x="-197426" y="498289"/>
              <a:ext cx="262677" cy="262677"/>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7" name="Espace réservé du texte 6"/>
          <p:cNvSpPr>
            <a:spLocks noGrp="1"/>
          </p:cNvSpPr>
          <p:nvPr>
            <p:ph type="body" sz="quarter" idx="13"/>
          </p:nvPr>
        </p:nvSpPr>
        <p:spPr>
          <a:xfrm>
            <a:off x="923871" y="1670320"/>
            <a:ext cx="8863308" cy="4595252"/>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pied de page 7"/>
          <p:cNvSpPr>
            <a:spLocks noGrp="1"/>
          </p:cNvSpPr>
          <p:nvPr>
            <p:ph type="ftr" sz="quarter" idx="15"/>
          </p:nvPr>
        </p:nvSpPr>
        <p:spPr/>
        <p:txBody>
          <a:bodyPr/>
          <a:lstStyle/>
          <a:p>
            <a:r>
              <a:rPr lang="fr-FR"/>
              <a:t>QGIS, les enjeux d’une alternative - Rencontres des Utilisateurs Francophones de QGIS - 15 décembre 2018</a:t>
            </a:r>
            <a:endParaRPr lang="fr-FR" dirty="0"/>
          </a:p>
        </p:txBody>
      </p:sp>
      <p:sp>
        <p:nvSpPr>
          <p:cNvPr id="10" name="Espace réservé du numéro de diapositive 9"/>
          <p:cNvSpPr>
            <a:spLocks noGrp="1"/>
          </p:cNvSpPr>
          <p:nvPr>
            <p:ph type="sldNum" sz="quarter" idx="16"/>
          </p:nvPr>
        </p:nvSpPr>
        <p:spPr/>
        <p:txBody>
          <a:bodyPr/>
          <a:lstStyle/>
          <a:p>
            <a:fld id="{E25A763E-C07B-C147-8928-8BE5C6B8A452}" type="slidenum">
              <a:rPr lang="fr-FR" smtClean="0"/>
              <a:pPr/>
              <a:t>‹N°›</a:t>
            </a:fld>
            <a:endParaRPr lang="fr-FR" dirty="0"/>
          </a:p>
        </p:txBody>
      </p:sp>
    </p:spTree>
    <p:extLst>
      <p:ext uri="{BB962C8B-B14F-4D97-AF65-F5344CB8AC3E}">
        <p14:creationId xmlns:p14="http://schemas.microsoft.com/office/powerpoint/2010/main" val="2783994674"/>
      </p:ext>
    </p:extLst>
  </p:cSld>
  <p:clrMapOvr>
    <a:masterClrMapping/>
  </p:clrMapOvr>
  <p:extLst mod="1">
    <p:ext uri="{DCECCB84-F9BA-43D5-87BE-67443E8EF086}">
      <p15:sldGuideLst xmlns:p15="http://schemas.microsoft.com/office/powerpoint/2012/main">
        <p15:guide id="1" pos="336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re sans contenu">
    <p:spTree>
      <p:nvGrpSpPr>
        <p:cNvPr id="1" name=""/>
        <p:cNvGrpSpPr/>
        <p:nvPr/>
      </p:nvGrpSpPr>
      <p:grpSpPr>
        <a:xfrm>
          <a:off x="0" y="0"/>
          <a:ext cx="0" cy="0"/>
          <a:chOff x="0" y="0"/>
          <a:chExt cx="0" cy="0"/>
        </a:xfrm>
      </p:grpSpPr>
      <p:sp>
        <p:nvSpPr>
          <p:cNvPr id="2" name="Title 1"/>
          <p:cNvSpPr>
            <a:spLocks noGrp="1"/>
          </p:cNvSpPr>
          <p:nvPr>
            <p:ph type="title"/>
          </p:nvPr>
        </p:nvSpPr>
        <p:spPr>
          <a:xfrm>
            <a:off x="1655130" y="529007"/>
            <a:ext cx="7190502" cy="618293"/>
          </a:xfrm>
        </p:spPr>
        <p:txBody>
          <a:bodyPr anchor="t">
            <a:noAutofit/>
          </a:bodyPr>
          <a:lstStyle>
            <a:lvl1pPr>
              <a:defRPr sz="3600" b="1" cap="none" baseline="0">
                <a:solidFill>
                  <a:srgbClr val="005D7E"/>
                </a:solidFill>
                <a:latin typeface="+mj-lt"/>
              </a:defRPr>
            </a:lvl1pPr>
          </a:lstStyle>
          <a:p>
            <a:r>
              <a:rPr lang="fr-FR" dirty="0"/>
              <a:t>Cliquez et modifiez le titre</a:t>
            </a:r>
            <a:endParaRPr lang="en-US" dirty="0"/>
          </a:p>
        </p:txBody>
      </p:sp>
      <p:sp>
        <p:nvSpPr>
          <p:cNvPr id="30" name="Rectangle 29"/>
          <p:cNvSpPr/>
          <p:nvPr userDrawn="1"/>
        </p:nvSpPr>
        <p:spPr>
          <a:xfrm>
            <a:off x="-553636" y="834686"/>
            <a:ext cx="81112" cy="81112"/>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5" name="Image 34"/>
          <p:cNvPicPr>
            <a:picLocks noChangeAspect="1"/>
          </p:cNvPicPr>
          <p:nvPr userDrawn="1"/>
        </p:nvPicPr>
        <p:blipFill>
          <a:blip r:embed="rId2" cstate="screen">
            <a:duotone>
              <a:prstClr val="black"/>
              <a:schemeClr val="accent1">
                <a:tint val="45000"/>
                <a:satMod val="400000"/>
              </a:schemeClr>
            </a:duotone>
            <a:alphaModFix amt="35000"/>
            <a:extLst>
              <a:ext uri="{28A0092B-C50C-407E-A947-70E740481C1C}">
                <a14:useLocalDpi xmlns:a14="http://schemas.microsoft.com/office/drawing/2010/main"/>
              </a:ext>
            </a:extLst>
          </a:blip>
          <a:stretch>
            <a:fillRect/>
          </a:stretch>
        </p:blipFill>
        <p:spPr>
          <a:xfrm flipH="1">
            <a:off x="-1124677" y="-594175"/>
            <a:ext cx="2481949" cy="1492271"/>
          </a:xfrm>
          <a:prstGeom prst="rect">
            <a:avLst/>
          </a:prstGeom>
          <a:ln>
            <a:noFill/>
          </a:ln>
        </p:spPr>
      </p:pic>
      <p:sp>
        <p:nvSpPr>
          <p:cNvPr id="37" name="Arc 36"/>
          <p:cNvSpPr/>
          <p:nvPr userDrawn="1"/>
        </p:nvSpPr>
        <p:spPr>
          <a:xfrm rot="9980275" flipH="1">
            <a:off x="-1516320" y="-917245"/>
            <a:ext cx="3381334" cy="2029582"/>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40" name="Arc 39"/>
          <p:cNvSpPr/>
          <p:nvPr userDrawn="1"/>
        </p:nvSpPr>
        <p:spPr>
          <a:xfrm rot="9980275" flipH="1">
            <a:off x="-1814733" y="-899825"/>
            <a:ext cx="3522008" cy="2185117"/>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nvGrpSpPr>
          <p:cNvPr id="41" name="Grouper 40"/>
          <p:cNvGrpSpPr/>
          <p:nvPr userDrawn="1"/>
        </p:nvGrpSpPr>
        <p:grpSpPr>
          <a:xfrm>
            <a:off x="-541841" y="-44422"/>
            <a:ext cx="2198336" cy="1093851"/>
            <a:chOff x="-197426" y="-15607"/>
            <a:chExt cx="1793469" cy="892397"/>
          </a:xfrm>
        </p:grpSpPr>
        <p:sp>
          <p:nvSpPr>
            <p:cNvPr id="44" name="Ellipse 43"/>
            <p:cNvSpPr/>
            <p:nvPr/>
          </p:nvSpPr>
          <p:spPr>
            <a:xfrm>
              <a:off x="159777" y="661223"/>
              <a:ext cx="77681" cy="776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Ellipse 44"/>
            <p:cNvSpPr/>
            <p:nvPr/>
          </p:nvSpPr>
          <p:spPr>
            <a:xfrm>
              <a:off x="645484" y="755151"/>
              <a:ext cx="89578" cy="89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4" name="Losange 53"/>
            <p:cNvSpPr/>
            <p:nvPr/>
          </p:nvSpPr>
          <p:spPr>
            <a:xfrm>
              <a:off x="-60445" y="-549"/>
              <a:ext cx="406962" cy="4069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5" name="Rectangle 54"/>
            <p:cNvSpPr/>
            <p:nvPr/>
          </p:nvSpPr>
          <p:spPr>
            <a:xfrm>
              <a:off x="1201480" y="681648"/>
              <a:ext cx="72105" cy="7210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6" name="Ellipse 55"/>
            <p:cNvSpPr/>
            <p:nvPr userDrawn="1"/>
          </p:nvSpPr>
          <p:spPr>
            <a:xfrm>
              <a:off x="318441" y="524855"/>
              <a:ext cx="279711" cy="279711"/>
            </a:xfrm>
            <a:prstGeom prst="ellipse">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7" name="Ellipse 56"/>
            <p:cNvSpPr/>
            <p:nvPr userDrawn="1"/>
          </p:nvSpPr>
          <p:spPr>
            <a:xfrm>
              <a:off x="763196" y="554831"/>
              <a:ext cx="149595" cy="149595"/>
            </a:xfrm>
            <a:prstGeom prst="ellipse">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8" name="Ellipse 57"/>
            <p:cNvSpPr/>
            <p:nvPr userDrawn="1"/>
          </p:nvSpPr>
          <p:spPr>
            <a:xfrm>
              <a:off x="249368" y="376105"/>
              <a:ext cx="101183" cy="1011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9" name="Ellipse 58"/>
            <p:cNvSpPr/>
            <p:nvPr userDrawn="1"/>
          </p:nvSpPr>
          <p:spPr>
            <a:xfrm>
              <a:off x="377950" y="-15607"/>
              <a:ext cx="80244" cy="80244"/>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0" name="Losange 59"/>
            <p:cNvSpPr/>
            <p:nvPr userDrawn="1"/>
          </p:nvSpPr>
          <p:spPr>
            <a:xfrm rot="20223526">
              <a:off x="550532" y="-6482"/>
              <a:ext cx="221789" cy="221789"/>
            </a:xfrm>
            <a:prstGeom prst="diamond">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1" name="Losange 60"/>
            <p:cNvSpPr/>
            <p:nvPr userDrawn="1"/>
          </p:nvSpPr>
          <p:spPr>
            <a:xfrm>
              <a:off x="998346" y="742673"/>
              <a:ext cx="106676" cy="10667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2" name="Rectangle 61"/>
            <p:cNvSpPr/>
            <p:nvPr userDrawn="1"/>
          </p:nvSpPr>
          <p:spPr>
            <a:xfrm>
              <a:off x="1362006" y="804685"/>
              <a:ext cx="72105" cy="72105"/>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3" name="Rectangle 62"/>
            <p:cNvSpPr/>
            <p:nvPr userDrawn="1"/>
          </p:nvSpPr>
          <p:spPr>
            <a:xfrm>
              <a:off x="489627" y="318305"/>
              <a:ext cx="112606" cy="112606"/>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4" name="Ellipse 63"/>
            <p:cNvSpPr/>
            <p:nvPr userDrawn="1"/>
          </p:nvSpPr>
          <p:spPr>
            <a:xfrm>
              <a:off x="872220" y="296800"/>
              <a:ext cx="89578" cy="89578"/>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5" name="Losange 64"/>
            <p:cNvSpPr/>
            <p:nvPr userDrawn="1"/>
          </p:nvSpPr>
          <p:spPr>
            <a:xfrm>
              <a:off x="1503797" y="732936"/>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6" name="Losange 65"/>
            <p:cNvSpPr/>
            <p:nvPr userDrawn="1"/>
          </p:nvSpPr>
          <p:spPr>
            <a:xfrm>
              <a:off x="688218" y="410210"/>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7" name="Losange 66"/>
            <p:cNvSpPr/>
            <p:nvPr userDrawn="1"/>
          </p:nvSpPr>
          <p:spPr>
            <a:xfrm>
              <a:off x="-197426" y="498289"/>
              <a:ext cx="262677" cy="262677"/>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7" name="Espace réservé du pied de page 6"/>
          <p:cNvSpPr>
            <a:spLocks noGrp="1"/>
          </p:cNvSpPr>
          <p:nvPr>
            <p:ph type="ftr" sz="quarter" idx="11"/>
          </p:nvPr>
        </p:nvSpPr>
        <p:spPr/>
        <p:txBody>
          <a:bodyPr/>
          <a:lstStyle/>
          <a:p>
            <a:r>
              <a:rPr lang="fr-FR"/>
              <a:t>QGIS, les enjeux d’une alternative - Rencontres des Utilisateurs Francophones de QGIS - 15 décembre 2018</a:t>
            </a:r>
            <a:endParaRPr lang="fr-FR" dirty="0"/>
          </a:p>
        </p:txBody>
      </p:sp>
      <p:sp>
        <p:nvSpPr>
          <p:cNvPr id="8" name="Espace réservé du numéro de diapositive 7"/>
          <p:cNvSpPr>
            <a:spLocks noGrp="1"/>
          </p:cNvSpPr>
          <p:nvPr>
            <p:ph type="sldNum" sz="quarter" idx="12"/>
          </p:nvPr>
        </p:nvSpPr>
        <p:spPr/>
        <p:txBody>
          <a:bodyPr/>
          <a:lstStyle/>
          <a:p>
            <a:fld id="{E25A763E-C07B-C147-8928-8BE5C6B8A452}" type="slidenum">
              <a:rPr lang="fr-FR" smtClean="0"/>
              <a:pPr/>
              <a:t>‹N°›</a:t>
            </a:fld>
            <a:endParaRPr lang="fr-FR" dirty="0"/>
          </a:p>
        </p:txBody>
      </p:sp>
    </p:spTree>
    <p:extLst>
      <p:ext uri="{BB962C8B-B14F-4D97-AF65-F5344CB8AC3E}">
        <p14:creationId xmlns:p14="http://schemas.microsoft.com/office/powerpoint/2010/main" val="3895505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re et image">
    <p:spTree>
      <p:nvGrpSpPr>
        <p:cNvPr id="1" name=""/>
        <p:cNvGrpSpPr/>
        <p:nvPr/>
      </p:nvGrpSpPr>
      <p:grpSpPr>
        <a:xfrm>
          <a:off x="0" y="0"/>
          <a:ext cx="0" cy="0"/>
          <a:chOff x="0" y="0"/>
          <a:chExt cx="0" cy="0"/>
        </a:xfrm>
      </p:grpSpPr>
      <p:sp>
        <p:nvSpPr>
          <p:cNvPr id="2" name="Title 1"/>
          <p:cNvSpPr>
            <a:spLocks noGrp="1"/>
          </p:cNvSpPr>
          <p:nvPr>
            <p:ph type="title"/>
          </p:nvPr>
        </p:nvSpPr>
        <p:spPr>
          <a:xfrm>
            <a:off x="1655130" y="517221"/>
            <a:ext cx="7190502" cy="618293"/>
          </a:xfrm>
        </p:spPr>
        <p:txBody>
          <a:bodyPr anchor="t">
            <a:noAutofit/>
          </a:bodyPr>
          <a:lstStyle>
            <a:lvl1pPr>
              <a:defRPr sz="3600" b="1" cap="none" baseline="0">
                <a:solidFill>
                  <a:srgbClr val="005D7E"/>
                </a:solidFill>
                <a:latin typeface="+mj-lt"/>
              </a:defRPr>
            </a:lvl1pPr>
          </a:lstStyle>
          <a:p>
            <a:r>
              <a:rPr lang="fr-FR" dirty="0"/>
              <a:t>Cliquez et modifiez le titre</a:t>
            </a:r>
            <a:endParaRPr lang="en-US" dirty="0"/>
          </a:p>
        </p:txBody>
      </p:sp>
      <p:sp>
        <p:nvSpPr>
          <p:cNvPr id="7" name="Espace réservé pour une image  6"/>
          <p:cNvSpPr>
            <a:spLocks noGrp="1"/>
          </p:cNvSpPr>
          <p:nvPr>
            <p:ph type="pic" sz="quarter" idx="13"/>
          </p:nvPr>
        </p:nvSpPr>
        <p:spPr>
          <a:xfrm>
            <a:off x="3719513" y="2154238"/>
            <a:ext cx="3251200" cy="3251200"/>
          </a:xfrm>
          <a:prstGeom prst="ellipse">
            <a:avLst/>
          </a:prstGeom>
          <a:noFill/>
        </p:spPr>
        <p:txBody>
          <a:bodyPr/>
          <a:lstStyle/>
          <a:p>
            <a:endParaRPr lang="fr-FR" dirty="0"/>
          </a:p>
        </p:txBody>
      </p:sp>
      <p:sp>
        <p:nvSpPr>
          <p:cNvPr id="66" name="Rectangle 65"/>
          <p:cNvSpPr/>
          <p:nvPr userDrawn="1"/>
        </p:nvSpPr>
        <p:spPr>
          <a:xfrm>
            <a:off x="-553636" y="834686"/>
            <a:ext cx="81112" cy="81112"/>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7" name="Image 66"/>
          <p:cNvPicPr>
            <a:picLocks noChangeAspect="1"/>
          </p:cNvPicPr>
          <p:nvPr userDrawn="1"/>
        </p:nvPicPr>
        <p:blipFill>
          <a:blip r:embed="rId2" cstate="screen">
            <a:duotone>
              <a:prstClr val="black"/>
              <a:schemeClr val="accent1">
                <a:tint val="45000"/>
                <a:satMod val="400000"/>
              </a:schemeClr>
            </a:duotone>
            <a:alphaModFix amt="35000"/>
            <a:extLst>
              <a:ext uri="{28A0092B-C50C-407E-A947-70E740481C1C}">
                <a14:useLocalDpi xmlns:a14="http://schemas.microsoft.com/office/drawing/2010/main"/>
              </a:ext>
            </a:extLst>
          </a:blip>
          <a:stretch>
            <a:fillRect/>
          </a:stretch>
        </p:blipFill>
        <p:spPr>
          <a:xfrm flipH="1">
            <a:off x="-1124677" y="-594175"/>
            <a:ext cx="2481949" cy="1492271"/>
          </a:xfrm>
          <a:prstGeom prst="rect">
            <a:avLst/>
          </a:prstGeom>
          <a:ln>
            <a:noFill/>
          </a:ln>
        </p:spPr>
      </p:pic>
      <p:sp>
        <p:nvSpPr>
          <p:cNvPr id="68" name="Arc 67"/>
          <p:cNvSpPr/>
          <p:nvPr userDrawn="1"/>
        </p:nvSpPr>
        <p:spPr>
          <a:xfrm rot="9980275" flipH="1">
            <a:off x="-1516320" y="-917245"/>
            <a:ext cx="3381334" cy="2029582"/>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69" name="Arc 68"/>
          <p:cNvSpPr/>
          <p:nvPr userDrawn="1"/>
        </p:nvSpPr>
        <p:spPr>
          <a:xfrm rot="9980275" flipH="1">
            <a:off x="-1814733" y="-899825"/>
            <a:ext cx="3522008" cy="2185117"/>
          </a:xfrm>
          <a:prstGeom prst="arc">
            <a:avLst>
              <a:gd name="adj1" fmla="val 11859825"/>
              <a:gd name="adj2" fmla="val 606486"/>
            </a:avLst>
          </a:prstGeom>
          <a:ln w="9525">
            <a:solidFill>
              <a:srgbClr val="9CDE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nvGrpSpPr>
          <p:cNvPr id="70" name="Grouper 69"/>
          <p:cNvGrpSpPr/>
          <p:nvPr userDrawn="1"/>
        </p:nvGrpSpPr>
        <p:grpSpPr>
          <a:xfrm>
            <a:off x="-541841" y="-44422"/>
            <a:ext cx="2198336" cy="1093851"/>
            <a:chOff x="-197426" y="-15607"/>
            <a:chExt cx="1793469" cy="892397"/>
          </a:xfrm>
        </p:grpSpPr>
        <p:sp>
          <p:nvSpPr>
            <p:cNvPr id="71" name="Ellipse 70"/>
            <p:cNvSpPr/>
            <p:nvPr/>
          </p:nvSpPr>
          <p:spPr>
            <a:xfrm>
              <a:off x="159777" y="661223"/>
              <a:ext cx="77681" cy="776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2" name="Ellipse 71"/>
            <p:cNvSpPr/>
            <p:nvPr/>
          </p:nvSpPr>
          <p:spPr>
            <a:xfrm>
              <a:off x="645484" y="755151"/>
              <a:ext cx="89578" cy="89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3" name="Losange 72"/>
            <p:cNvSpPr/>
            <p:nvPr/>
          </p:nvSpPr>
          <p:spPr>
            <a:xfrm>
              <a:off x="-60445" y="-549"/>
              <a:ext cx="406962" cy="4069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4" name="Rectangle 73"/>
            <p:cNvSpPr/>
            <p:nvPr/>
          </p:nvSpPr>
          <p:spPr>
            <a:xfrm>
              <a:off x="1201480" y="681648"/>
              <a:ext cx="72105" cy="7210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5" name="Ellipse 74"/>
            <p:cNvSpPr/>
            <p:nvPr userDrawn="1"/>
          </p:nvSpPr>
          <p:spPr>
            <a:xfrm>
              <a:off x="318441" y="524855"/>
              <a:ext cx="279711" cy="279711"/>
            </a:xfrm>
            <a:prstGeom prst="ellipse">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6" name="Ellipse 75"/>
            <p:cNvSpPr/>
            <p:nvPr userDrawn="1"/>
          </p:nvSpPr>
          <p:spPr>
            <a:xfrm>
              <a:off x="763196" y="554831"/>
              <a:ext cx="149595" cy="149595"/>
            </a:xfrm>
            <a:prstGeom prst="ellipse">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7" name="Ellipse 76"/>
            <p:cNvSpPr/>
            <p:nvPr userDrawn="1"/>
          </p:nvSpPr>
          <p:spPr>
            <a:xfrm>
              <a:off x="249368" y="376105"/>
              <a:ext cx="101183" cy="1011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8" name="Ellipse 77"/>
            <p:cNvSpPr/>
            <p:nvPr userDrawn="1"/>
          </p:nvSpPr>
          <p:spPr>
            <a:xfrm>
              <a:off x="377950" y="-15607"/>
              <a:ext cx="80244" cy="80244"/>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9" name="Losange 78"/>
            <p:cNvSpPr/>
            <p:nvPr userDrawn="1"/>
          </p:nvSpPr>
          <p:spPr>
            <a:xfrm rot="20223526">
              <a:off x="550532" y="-6482"/>
              <a:ext cx="221789" cy="221789"/>
            </a:xfrm>
            <a:prstGeom prst="diamond">
              <a:avLst/>
            </a:prstGeom>
            <a:noFill/>
            <a:ln>
              <a:solidFill>
                <a:srgbClr val="9C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0" name="Losange 79"/>
            <p:cNvSpPr/>
            <p:nvPr userDrawn="1"/>
          </p:nvSpPr>
          <p:spPr>
            <a:xfrm>
              <a:off x="998346" y="742673"/>
              <a:ext cx="106676" cy="10667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Rectangle 80"/>
            <p:cNvSpPr/>
            <p:nvPr userDrawn="1"/>
          </p:nvSpPr>
          <p:spPr>
            <a:xfrm>
              <a:off x="1362006" y="804685"/>
              <a:ext cx="72105" cy="72105"/>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2" name="Rectangle 81"/>
            <p:cNvSpPr/>
            <p:nvPr userDrawn="1"/>
          </p:nvSpPr>
          <p:spPr>
            <a:xfrm>
              <a:off x="489627" y="318305"/>
              <a:ext cx="112606" cy="112606"/>
            </a:xfrm>
            <a:prstGeom prst="rect">
              <a:avLst/>
            </a:prstGeom>
            <a:solidFill>
              <a:srgbClr val="5F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3" name="Ellipse 82"/>
            <p:cNvSpPr/>
            <p:nvPr userDrawn="1"/>
          </p:nvSpPr>
          <p:spPr>
            <a:xfrm>
              <a:off x="872220" y="296800"/>
              <a:ext cx="89578" cy="89578"/>
            </a:xfrm>
            <a:prstGeom prst="ellipse">
              <a:avLst/>
            </a:prstGeom>
            <a:solidFill>
              <a:srgbClr val="AEE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4" name="Losange 83"/>
            <p:cNvSpPr/>
            <p:nvPr userDrawn="1"/>
          </p:nvSpPr>
          <p:spPr>
            <a:xfrm>
              <a:off x="1503797" y="732936"/>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5" name="Losange 84"/>
            <p:cNvSpPr/>
            <p:nvPr userDrawn="1"/>
          </p:nvSpPr>
          <p:spPr>
            <a:xfrm>
              <a:off x="688218" y="410210"/>
              <a:ext cx="92246" cy="92246"/>
            </a:xfrm>
            <a:prstGeom prst="diamond">
              <a:avLst/>
            </a:prstGeom>
            <a:solidFill>
              <a:srgbClr val="9CD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6" name="Losange 85"/>
            <p:cNvSpPr/>
            <p:nvPr userDrawn="1"/>
          </p:nvSpPr>
          <p:spPr>
            <a:xfrm>
              <a:off x="-197426" y="498289"/>
              <a:ext cx="262677" cy="262677"/>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 name="Espace réservé du pied de page 7"/>
          <p:cNvSpPr>
            <a:spLocks noGrp="1"/>
          </p:cNvSpPr>
          <p:nvPr>
            <p:ph type="ftr" sz="quarter" idx="15"/>
          </p:nvPr>
        </p:nvSpPr>
        <p:spPr/>
        <p:txBody>
          <a:bodyPr/>
          <a:lstStyle/>
          <a:p>
            <a:r>
              <a:rPr lang="fr-FR"/>
              <a:t>QGIS, les enjeux d’une alternative - Rencontres des Utilisateurs Francophones de QGIS - 15 décembre 2018</a:t>
            </a:r>
            <a:endParaRPr lang="fr-FR" dirty="0"/>
          </a:p>
        </p:txBody>
      </p:sp>
      <p:sp>
        <p:nvSpPr>
          <p:cNvPr id="10" name="Espace réservé du numéro de diapositive 9"/>
          <p:cNvSpPr>
            <a:spLocks noGrp="1"/>
          </p:cNvSpPr>
          <p:nvPr>
            <p:ph type="sldNum" sz="quarter" idx="16"/>
          </p:nvPr>
        </p:nvSpPr>
        <p:spPr/>
        <p:txBody>
          <a:bodyPr/>
          <a:lstStyle/>
          <a:p>
            <a:fld id="{E25A763E-C07B-C147-8928-8BE5C6B8A452}" type="slidenum">
              <a:rPr lang="fr-FR" smtClean="0"/>
              <a:pPr/>
              <a:t>‹N°›</a:t>
            </a:fld>
            <a:endParaRPr lang="fr-FR" dirty="0"/>
          </a:p>
        </p:txBody>
      </p:sp>
    </p:spTree>
    <p:extLst>
      <p:ext uri="{BB962C8B-B14F-4D97-AF65-F5344CB8AC3E}">
        <p14:creationId xmlns:p14="http://schemas.microsoft.com/office/powerpoint/2010/main" val="1450340296"/>
      </p:ext>
    </p:extLst>
  </p:cSld>
  <p:clrMapOvr>
    <a:masterClrMapping/>
  </p:clrMapOvr>
  <p:extLst mod="1">
    <p:ext uri="{DCECCB84-F9BA-43D5-87BE-67443E8EF086}">
      <p15:sldGuideLst xmlns:p15="http://schemas.microsoft.com/office/powerpoint/2012/main">
        <p15:guide id="1" pos="3367">
          <p15:clr>
            <a:srgbClr val="FBAE40"/>
          </p15:clr>
        </p15:guide>
        <p15:guide id="2" orient="horz" pos="2381">
          <p15:clr>
            <a:srgbClr val="FBAE40"/>
          </p15:clr>
        </p15:guide>
        <p15:guide id="4" orient="horz" pos="58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62" y="402484"/>
            <a:ext cx="9221689" cy="1461188"/>
          </a:xfrm>
          <a:prstGeom prst="rect">
            <a:avLst/>
          </a:prstGeom>
        </p:spPr>
        <p:txBody>
          <a:bodyPr vert="horz" lIns="91440" tIns="45720" rIns="91440" bIns="45720" rtlCol="0" anchor="ctr">
            <a:noAutofit/>
          </a:bodyPr>
          <a:lstStyle/>
          <a:p>
            <a:r>
              <a:rPr lang="fr-FR"/>
              <a:t>Cliquez et modifiez le titre</a:t>
            </a:r>
            <a:endParaRPr lang="en-US" dirty="0"/>
          </a:p>
        </p:txBody>
      </p:sp>
      <p:sp>
        <p:nvSpPr>
          <p:cNvPr id="3" name="Text Placeholder 2"/>
          <p:cNvSpPr>
            <a:spLocks noGrp="1"/>
          </p:cNvSpPr>
          <p:nvPr>
            <p:ph type="body" idx="1"/>
          </p:nvPr>
        </p:nvSpPr>
        <p:spPr>
          <a:xfrm>
            <a:off x="735062" y="2012414"/>
            <a:ext cx="9221689" cy="4796544"/>
          </a:xfrm>
          <a:prstGeom prst="rect">
            <a:avLst/>
          </a:prstGeom>
        </p:spPr>
        <p:txBody>
          <a:bodyPr vert="horz" lIns="91440" tIns="45720" rIns="91440" bIns="4572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0" y="7074807"/>
            <a:ext cx="2405658" cy="402483"/>
          </a:xfrm>
          <a:prstGeom prst="rect">
            <a:avLst/>
          </a:prstGeom>
        </p:spPr>
        <p:txBody>
          <a:bodyPr vert="horz" lIns="91440" tIns="45720" rIns="91440" bIns="45720" rtlCol="0" anchor="ctr">
            <a:noAutofit/>
          </a:bodyPr>
          <a:lstStyle>
            <a:lvl1pPr algn="l">
              <a:defRPr sz="1100">
                <a:solidFill>
                  <a:schemeClr val="accent1"/>
                </a:solidFill>
              </a:defRPr>
            </a:lvl1pPr>
          </a:lstStyle>
          <a:p>
            <a:endParaRPr lang="fr-FR" dirty="0"/>
          </a:p>
        </p:txBody>
      </p:sp>
      <p:sp>
        <p:nvSpPr>
          <p:cNvPr id="6" name="Slide Number Placeholder 5"/>
          <p:cNvSpPr>
            <a:spLocks noGrp="1"/>
          </p:cNvSpPr>
          <p:nvPr>
            <p:ph type="sldNum" sz="quarter" idx="4"/>
          </p:nvPr>
        </p:nvSpPr>
        <p:spPr>
          <a:xfrm>
            <a:off x="9956751" y="7077799"/>
            <a:ext cx="474182" cy="402483"/>
          </a:xfrm>
          <a:prstGeom prst="rect">
            <a:avLst/>
          </a:prstGeom>
        </p:spPr>
        <p:txBody>
          <a:bodyPr vert="horz" lIns="91440" tIns="45720" rIns="91440" bIns="45720" rtlCol="0" anchor="ctr">
            <a:noAutofit/>
          </a:bodyPr>
          <a:lstStyle>
            <a:lvl1pPr algn="ctr">
              <a:defRPr sz="1000">
                <a:solidFill>
                  <a:schemeClr val="accent1"/>
                </a:solidFill>
              </a:defRPr>
            </a:lvl1pPr>
          </a:lstStyle>
          <a:p>
            <a:fld id="{E25A763E-C07B-C147-8928-8BE5C6B8A452}" type="slidenum">
              <a:rPr lang="fr-FR" smtClean="0"/>
              <a:pPr/>
              <a:t>‹N°›</a:t>
            </a:fld>
            <a:endParaRPr lang="fr-FR" dirty="0"/>
          </a:p>
        </p:txBody>
      </p:sp>
      <p:pic>
        <p:nvPicPr>
          <p:cNvPr id="9" name="Image 8"/>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8982635" y="253742"/>
            <a:ext cx="1388916" cy="746844"/>
          </a:xfrm>
          <a:prstGeom prst="rect">
            <a:avLst/>
          </a:prstGeom>
        </p:spPr>
      </p:pic>
      <p:sp>
        <p:nvSpPr>
          <p:cNvPr id="10" name="Espace réservé du pied de page 9"/>
          <p:cNvSpPr>
            <a:spLocks noGrp="1"/>
          </p:cNvSpPr>
          <p:nvPr>
            <p:ph type="ftr" sz="quarter" idx="3"/>
          </p:nvPr>
        </p:nvSpPr>
        <p:spPr>
          <a:xfrm>
            <a:off x="6348364" y="7072768"/>
            <a:ext cx="3608387" cy="401638"/>
          </a:xfrm>
          <a:prstGeom prst="rect">
            <a:avLst/>
          </a:prstGeom>
        </p:spPr>
        <p:txBody>
          <a:bodyPr vert="horz" lIns="91440" tIns="45720" rIns="91440" bIns="45720" rtlCol="0" anchor="ctr"/>
          <a:lstStyle>
            <a:lvl1pPr algn="r">
              <a:defRPr sz="1100">
                <a:solidFill>
                  <a:schemeClr val="accent1"/>
                </a:solidFill>
              </a:defRPr>
            </a:lvl1pPr>
          </a:lstStyle>
          <a:p>
            <a:r>
              <a:rPr lang="fr-FR"/>
              <a:t>QGIS, les enjeux d’une alternative - Rencontres des Utilisateurs Francophones de QGIS - 15 décembre 2018</a:t>
            </a:r>
            <a:endParaRPr lang="fr-FR" dirty="0"/>
          </a:p>
        </p:txBody>
      </p:sp>
      <p:sp>
        <p:nvSpPr>
          <p:cNvPr id="12" name="Forme libre 11"/>
          <p:cNvSpPr/>
          <p:nvPr userDrawn="1"/>
        </p:nvSpPr>
        <p:spPr>
          <a:xfrm rot="4297907">
            <a:off x="9935145" y="7176168"/>
            <a:ext cx="226990" cy="194838"/>
          </a:xfrm>
          <a:custGeom>
            <a:avLst/>
            <a:gdLst>
              <a:gd name="connsiteX0" fmla="*/ 0 w 10703859"/>
              <a:gd name="connsiteY0" fmla="*/ 0 h 376518"/>
              <a:gd name="connsiteX1" fmla="*/ 591671 w 10703859"/>
              <a:gd name="connsiteY1" fmla="*/ 0 h 376518"/>
              <a:gd name="connsiteX2" fmla="*/ 793376 w 10703859"/>
              <a:gd name="connsiteY2" fmla="*/ 376518 h 376518"/>
              <a:gd name="connsiteX3" fmla="*/ 10703859 w 10703859"/>
              <a:gd name="connsiteY3" fmla="*/ 376518 h 376518"/>
              <a:gd name="connsiteX0" fmla="*/ 0 w 793376"/>
              <a:gd name="connsiteY0" fmla="*/ 0 h 376518"/>
              <a:gd name="connsiteX1" fmla="*/ 591671 w 793376"/>
              <a:gd name="connsiteY1" fmla="*/ 0 h 376518"/>
              <a:gd name="connsiteX2" fmla="*/ 793376 w 793376"/>
              <a:gd name="connsiteY2" fmla="*/ 376518 h 376518"/>
              <a:gd name="connsiteX0" fmla="*/ 0 w 201705"/>
              <a:gd name="connsiteY0" fmla="*/ 0 h 376518"/>
              <a:gd name="connsiteX1" fmla="*/ 201705 w 201705"/>
              <a:gd name="connsiteY1" fmla="*/ 376518 h 376518"/>
              <a:gd name="connsiteX0" fmla="*/ 0 w 443119"/>
              <a:gd name="connsiteY0" fmla="*/ 0 h 559682"/>
              <a:gd name="connsiteX1" fmla="*/ 443119 w 443119"/>
              <a:gd name="connsiteY1" fmla="*/ 559682 h 559682"/>
            </a:gdLst>
            <a:ahLst/>
            <a:cxnLst>
              <a:cxn ang="0">
                <a:pos x="connsiteX0" y="connsiteY0"/>
              </a:cxn>
              <a:cxn ang="0">
                <a:pos x="connsiteX1" y="connsiteY1"/>
              </a:cxn>
            </a:cxnLst>
            <a:rect l="l" t="t" r="r" b="b"/>
            <a:pathLst>
              <a:path w="443119" h="559682">
                <a:moveTo>
                  <a:pt x="0" y="0"/>
                </a:moveTo>
                <a:lnTo>
                  <a:pt x="443119" y="559682"/>
                </a:lnTo>
              </a:path>
            </a:pathLst>
          </a:custGeom>
          <a:noFill/>
          <a:ln w="12700">
            <a:solidFill>
              <a:schemeClr val="accent6">
                <a:lumMod val="60000"/>
                <a:lumOff val="4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91570269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716" r:id="rId7"/>
    <p:sldLayoutId id="2147483717" r:id="rId8"/>
    <p:sldLayoutId id="2147483718" r:id="rId9"/>
    <p:sldLayoutId id="2147483719" r:id="rId10"/>
    <p:sldLayoutId id="2147483676" r:id="rId11"/>
    <p:sldLayoutId id="2147483674" r:id="rId12"/>
    <p:sldLayoutId id="2147483675" r:id="rId13"/>
    <p:sldLayoutId id="2147483662" r:id="rId14"/>
    <p:sldLayoutId id="2147483693" r:id="rId15"/>
    <p:sldLayoutId id="2147483694" r:id="rId16"/>
    <p:sldLayoutId id="2147483695" r:id="rId17"/>
    <p:sldLayoutId id="2147483696" r:id="rId18"/>
    <p:sldLayoutId id="2147483698" r:id="rId19"/>
  </p:sldLayoutIdLst>
  <p:hf sldNum="0" hdr="0" dt="0"/>
  <p:txStyles>
    <p:titleStyle>
      <a:lvl1pPr algn="l" defTabSz="1007943" rtl="0" eaLnBrk="1" latinLnBrk="0" hangingPunct="1">
        <a:lnSpc>
          <a:spcPct val="90000"/>
        </a:lnSpc>
        <a:spcBef>
          <a:spcPct val="0"/>
        </a:spcBef>
        <a:buNone/>
        <a:defRPr sz="4850" kern="1200">
          <a:solidFill>
            <a:schemeClr val="accent1"/>
          </a:solidFill>
          <a:latin typeface="+mj-lt"/>
          <a:ea typeface="+mj-ea"/>
          <a:cs typeface="+mj-cs"/>
        </a:defRPr>
      </a:lvl1pPr>
    </p:titleStyle>
    <p:bodyStyle>
      <a:lvl1pPr marL="0" indent="0" algn="l" defTabSz="1007943" rtl="0" eaLnBrk="1" latinLnBrk="0" hangingPunct="1">
        <a:lnSpc>
          <a:spcPct val="90000"/>
        </a:lnSpc>
        <a:spcBef>
          <a:spcPts val="1102"/>
        </a:spcBef>
        <a:buFont typeface="Arial" panose="020B0604020202020204" pitchFamily="34" charset="0"/>
        <a:buNone/>
        <a:tabLst/>
        <a:defRPr sz="1600" kern="1200">
          <a:solidFill>
            <a:schemeClr val="accent1"/>
          </a:solidFill>
          <a:latin typeface="+mn-lt"/>
          <a:ea typeface="+mn-ea"/>
          <a:cs typeface="+mn-cs"/>
        </a:defRPr>
      </a:lvl1pPr>
      <a:lvl2pPr marL="276225" indent="-138113" algn="l" defTabSz="1007943" rtl="0" eaLnBrk="1" latinLnBrk="0" hangingPunct="1">
        <a:lnSpc>
          <a:spcPct val="90000"/>
        </a:lnSpc>
        <a:spcBef>
          <a:spcPts val="400"/>
        </a:spcBef>
        <a:buFont typeface="Arial" panose="020B0604020202020204" pitchFamily="34" charset="0"/>
        <a:buChar char="•"/>
        <a:tabLst/>
        <a:defRPr sz="1600" kern="1200">
          <a:solidFill>
            <a:schemeClr val="accent1"/>
          </a:solidFill>
          <a:latin typeface="+mn-lt"/>
          <a:ea typeface="+mn-ea"/>
          <a:cs typeface="+mn-cs"/>
        </a:defRPr>
      </a:lvl2pPr>
      <a:lvl3pPr marL="449263" indent="-138113" algn="l" defTabSz="1007943" rtl="0" eaLnBrk="1" latinLnBrk="0" hangingPunct="1">
        <a:lnSpc>
          <a:spcPct val="90000"/>
        </a:lnSpc>
        <a:spcBef>
          <a:spcPts val="400"/>
        </a:spcBef>
        <a:buFont typeface="Arial" panose="020B0604020202020204" pitchFamily="34" charset="0"/>
        <a:buChar char="•"/>
        <a:tabLst/>
        <a:defRPr sz="1400" kern="1200">
          <a:solidFill>
            <a:schemeClr val="accent1"/>
          </a:solidFill>
          <a:latin typeface="+mn-lt"/>
          <a:ea typeface="+mn-ea"/>
          <a:cs typeface="+mn-cs"/>
        </a:defRPr>
      </a:lvl3pPr>
      <a:lvl4pPr marL="587375" indent="-138113" algn="l" defTabSz="1007943" rtl="0" eaLnBrk="1" latinLnBrk="0" hangingPunct="1">
        <a:lnSpc>
          <a:spcPct val="90000"/>
        </a:lnSpc>
        <a:spcBef>
          <a:spcPts val="400"/>
        </a:spcBef>
        <a:buFont typeface="Arial" panose="020B0604020202020204" pitchFamily="34" charset="0"/>
        <a:buChar char="•"/>
        <a:tabLst/>
        <a:defRPr sz="1200" kern="1200">
          <a:solidFill>
            <a:schemeClr val="accent1"/>
          </a:solidFill>
          <a:latin typeface="+mn-lt"/>
          <a:ea typeface="+mn-ea"/>
          <a:cs typeface="+mn-cs"/>
        </a:defRPr>
      </a:lvl4pPr>
      <a:lvl5pPr marL="760413" indent="-138113" algn="l" defTabSz="1007943" rtl="0" eaLnBrk="1" latinLnBrk="0" hangingPunct="1">
        <a:lnSpc>
          <a:spcPct val="90000"/>
        </a:lnSpc>
        <a:spcBef>
          <a:spcPts val="400"/>
        </a:spcBef>
        <a:buFont typeface="Arial" panose="020B0604020202020204" pitchFamily="34" charset="0"/>
        <a:buChar char="•"/>
        <a:tabLst/>
        <a:defRPr sz="1200" kern="1200">
          <a:solidFill>
            <a:schemeClr val="accent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sv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mailto:robin.prest@anteagroup.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emf"/><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795936" y="2492958"/>
            <a:ext cx="5679324" cy="2631887"/>
          </a:xfrm>
        </p:spPr>
        <p:txBody>
          <a:bodyPr/>
          <a:lstStyle/>
          <a:p>
            <a:r>
              <a:rPr lang="fr-FR" dirty="0"/>
              <a:t>QGIS, les enjeux d’une alternative</a:t>
            </a:r>
          </a:p>
        </p:txBody>
      </p:sp>
      <p:sp>
        <p:nvSpPr>
          <p:cNvPr id="3" name="Sous-titre 2"/>
          <p:cNvSpPr>
            <a:spLocks noGrp="1"/>
          </p:cNvSpPr>
          <p:nvPr>
            <p:ph type="subTitle" idx="1"/>
          </p:nvPr>
        </p:nvSpPr>
        <p:spPr>
          <a:xfrm>
            <a:off x="4795936" y="5108843"/>
            <a:ext cx="5679323" cy="2293443"/>
          </a:xfrm>
        </p:spPr>
        <p:txBody>
          <a:bodyPr/>
          <a:lstStyle/>
          <a:p>
            <a:r>
              <a:rPr lang="fr-FR" dirty="0"/>
              <a:t>Rencontres des Utilisateurs Francophones de QGIS 2018</a:t>
            </a:r>
          </a:p>
          <a:p>
            <a:r>
              <a:rPr lang="fr-BE" dirty="0"/>
              <a:t>R</a:t>
            </a:r>
            <a:r>
              <a:rPr lang="fr-FR" dirty="0" err="1"/>
              <a:t>obin</a:t>
            </a:r>
            <a:r>
              <a:rPr lang="fr-FR" dirty="0"/>
              <a:t> PREST</a:t>
            </a:r>
            <a:endParaRPr lang="fr-FR" sz="2400" dirty="0"/>
          </a:p>
          <a:p>
            <a:r>
              <a:rPr lang="fr-FR" sz="2400" dirty="0"/>
              <a:t>Renaud Mouche , Mathieu Thauvin, Jonathan Durand</a:t>
            </a:r>
          </a:p>
        </p:txBody>
      </p:sp>
      <p:pic>
        <p:nvPicPr>
          <p:cNvPr id="1026" name="Picture 2" descr="RÃ©sultat de recherche d'images pour &quot;logo QGIs&quot;">
            <a:extLst>
              <a:ext uri="{FF2B5EF4-FFF2-40B4-BE49-F238E27FC236}">
                <a16:creationId xmlns:a16="http://schemas.microsoft.com/office/drawing/2014/main" id="{3461532D-381D-4519-90AB-8F5F6B3F78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95515">
            <a:off x="9551540" y="755757"/>
            <a:ext cx="481499" cy="441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772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23157D-6C52-4329-A265-D8F1BE09403E}"/>
              </a:ext>
            </a:extLst>
          </p:cNvPr>
          <p:cNvSpPr>
            <a:spLocks noGrp="1"/>
          </p:cNvSpPr>
          <p:nvPr>
            <p:ph type="title"/>
          </p:nvPr>
        </p:nvSpPr>
        <p:spPr>
          <a:xfrm>
            <a:off x="2494787" y="549414"/>
            <a:ext cx="5720299" cy="618293"/>
          </a:xfrm>
        </p:spPr>
        <p:txBody>
          <a:bodyPr/>
          <a:lstStyle/>
          <a:p>
            <a:r>
              <a:rPr lang="fr-FR" dirty="0"/>
              <a:t>Atout : les aspects techniques</a:t>
            </a:r>
          </a:p>
        </p:txBody>
      </p:sp>
      <p:sp>
        <p:nvSpPr>
          <p:cNvPr id="3" name="Espace réservé du texte 2">
            <a:extLst>
              <a:ext uri="{FF2B5EF4-FFF2-40B4-BE49-F238E27FC236}">
                <a16:creationId xmlns:a16="http://schemas.microsoft.com/office/drawing/2014/main" id="{619B279D-674C-474B-8247-24BE6B71F4A8}"/>
              </a:ext>
            </a:extLst>
          </p:cNvPr>
          <p:cNvSpPr>
            <a:spLocks noGrp="1"/>
          </p:cNvSpPr>
          <p:nvPr>
            <p:ph type="body" sz="quarter" idx="13"/>
          </p:nvPr>
        </p:nvSpPr>
        <p:spPr>
          <a:xfrm>
            <a:off x="588540" y="1361173"/>
            <a:ext cx="6117059" cy="2454846"/>
          </a:xfrm>
        </p:spPr>
        <p:txBody>
          <a:bodyPr/>
          <a:lstStyle/>
          <a:p>
            <a:pPr algn="just"/>
            <a:r>
              <a:rPr lang="fr-FR" sz="1800" dirty="0"/>
              <a:t>Un changement majeur de logiciel pour des centaines de personnes nécessite l’appui des spécialistes maison.</a:t>
            </a:r>
          </a:p>
          <a:p>
            <a:pPr algn="just"/>
            <a:r>
              <a:rPr lang="fr-FR" sz="1800" dirty="0"/>
              <a:t>Ils doivent être les premiers convaincus et avoir la disponibilité, les moyens et l’appui pour pousser ce changement.</a:t>
            </a:r>
          </a:p>
          <a:p>
            <a:pPr algn="just"/>
            <a:r>
              <a:rPr lang="fr-FR" sz="1800" dirty="0"/>
              <a:t>Cet aspect technique va permettre de répondre aux demandes et questions pendant la transition et au delà.</a:t>
            </a:r>
          </a:p>
        </p:txBody>
      </p:sp>
      <p:sp>
        <p:nvSpPr>
          <p:cNvPr id="4" name="Espace réservé du pied de page 3">
            <a:extLst>
              <a:ext uri="{FF2B5EF4-FFF2-40B4-BE49-F238E27FC236}">
                <a16:creationId xmlns:a16="http://schemas.microsoft.com/office/drawing/2014/main" id="{75AFA03B-8851-4ACA-9EB6-414A361C4AB6}"/>
              </a:ext>
            </a:extLst>
          </p:cNvPr>
          <p:cNvSpPr>
            <a:spLocks noGrp="1"/>
          </p:cNvSpPr>
          <p:nvPr>
            <p:ph type="ftr" sz="quarter" idx="15"/>
          </p:nvPr>
        </p:nvSpPr>
        <p:spPr>
          <a:xfrm>
            <a:off x="6348364" y="7072768"/>
            <a:ext cx="3608387" cy="401638"/>
          </a:xfrm>
        </p:spPr>
        <p:txBody>
          <a:bodyPr/>
          <a:lstStyle/>
          <a:p>
            <a:r>
              <a:rPr lang="fr-FR"/>
              <a:t>QGIS, les enjeux d’une alternative - Rencontres des Utilisateurs Francophones de QGIS - 15 décembre 2018</a:t>
            </a:r>
            <a:endParaRPr lang="fr-FR" dirty="0"/>
          </a:p>
        </p:txBody>
      </p:sp>
      <p:pic>
        <p:nvPicPr>
          <p:cNvPr id="4098" name="Picture 2" descr="https://image.shutterstock.com/image-vector/flat-style-modern-teamwork-workforce-260nw-233171884.jpg">
            <a:extLst>
              <a:ext uri="{FF2B5EF4-FFF2-40B4-BE49-F238E27FC236}">
                <a16:creationId xmlns:a16="http://schemas.microsoft.com/office/drawing/2014/main" id="{F8FD6D4C-08F8-4FA1-B7EB-33A69FED53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55"/>
          <a:stretch/>
        </p:blipFill>
        <p:spPr bwMode="auto">
          <a:xfrm>
            <a:off x="6856364" y="1361173"/>
            <a:ext cx="2828925" cy="2454846"/>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10AD4521-73FB-4316-8581-5018C32C6E18}"/>
              </a:ext>
            </a:extLst>
          </p:cNvPr>
          <p:cNvSpPr txBox="1"/>
          <p:nvPr/>
        </p:nvSpPr>
        <p:spPr>
          <a:xfrm>
            <a:off x="6024080" y="5157506"/>
            <a:ext cx="1800200" cy="923330"/>
          </a:xfrm>
          <a:prstGeom prst="rect">
            <a:avLst/>
          </a:prstGeom>
          <a:noFill/>
        </p:spPr>
        <p:txBody>
          <a:bodyPr wrap="square" rtlCol="0">
            <a:spAutoFit/>
          </a:bodyPr>
          <a:lstStyle/>
          <a:p>
            <a:pPr algn="ctr"/>
            <a:r>
              <a:rPr lang="fr-FR" dirty="0">
                <a:latin typeface="+mj-lt"/>
              </a:rPr>
              <a:t>Développements et </a:t>
            </a:r>
            <a:r>
              <a:rPr lang="fr-FR" dirty="0" err="1">
                <a:latin typeface="+mj-lt"/>
              </a:rPr>
              <a:t>scripting</a:t>
            </a:r>
            <a:r>
              <a:rPr lang="fr-FR" dirty="0">
                <a:latin typeface="+mj-lt"/>
              </a:rPr>
              <a:t>   facilités</a:t>
            </a:r>
          </a:p>
        </p:txBody>
      </p:sp>
      <p:sp>
        <p:nvSpPr>
          <p:cNvPr id="8" name="ZoneTexte 7">
            <a:extLst>
              <a:ext uri="{FF2B5EF4-FFF2-40B4-BE49-F238E27FC236}">
                <a16:creationId xmlns:a16="http://schemas.microsoft.com/office/drawing/2014/main" id="{69B5A913-2DE0-43BE-92B9-A1AC9C75BAE4}"/>
              </a:ext>
            </a:extLst>
          </p:cNvPr>
          <p:cNvSpPr txBox="1"/>
          <p:nvPr/>
        </p:nvSpPr>
        <p:spPr>
          <a:xfrm>
            <a:off x="969088" y="6511984"/>
            <a:ext cx="1584175" cy="646331"/>
          </a:xfrm>
          <a:prstGeom prst="rect">
            <a:avLst/>
          </a:prstGeom>
          <a:noFill/>
          <a:ln>
            <a:noFill/>
          </a:ln>
        </p:spPr>
        <p:txBody>
          <a:bodyPr wrap="square" rtlCol="0">
            <a:spAutoFit/>
          </a:bodyPr>
          <a:lstStyle/>
          <a:p>
            <a:pPr algn="ctr"/>
            <a:r>
              <a:rPr lang="fr-FR" dirty="0">
                <a:latin typeface="+mj-lt"/>
              </a:rPr>
              <a:t>Bien documenté</a:t>
            </a:r>
          </a:p>
        </p:txBody>
      </p:sp>
      <p:sp>
        <p:nvSpPr>
          <p:cNvPr id="9" name="ZoneTexte 8">
            <a:extLst>
              <a:ext uri="{FF2B5EF4-FFF2-40B4-BE49-F238E27FC236}">
                <a16:creationId xmlns:a16="http://schemas.microsoft.com/office/drawing/2014/main" id="{DA020720-98CC-40EA-A332-6554CD4A640F}"/>
              </a:ext>
            </a:extLst>
          </p:cNvPr>
          <p:cNvSpPr txBox="1"/>
          <p:nvPr/>
        </p:nvSpPr>
        <p:spPr>
          <a:xfrm>
            <a:off x="6024080" y="6305527"/>
            <a:ext cx="1664568" cy="369332"/>
          </a:xfrm>
          <a:prstGeom prst="rect">
            <a:avLst/>
          </a:prstGeom>
          <a:noFill/>
        </p:spPr>
        <p:txBody>
          <a:bodyPr wrap="square" rtlCol="0">
            <a:spAutoFit/>
          </a:bodyPr>
          <a:lstStyle/>
          <a:p>
            <a:pPr algn="ctr"/>
            <a:r>
              <a:rPr lang="fr-FR" dirty="0">
                <a:latin typeface="+mj-lt"/>
              </a:rPr>
              <a:t>Interopérable</a:t>
            </a:r>
          </a:p>
        </p:txBody>
      </p:sp>
      <p:sp>
        <p:nvSpPr>
          <p:cNvPr id="10" name="ZoneTexte 9">
            <a:extLst>
              <a:ext uri="{FF2B5EF4-FFF2-40B4-BE49-F238E27FC236}">
                <a16:creationId xmlns:a16="http://schemas.microsoft.com/office/drawing/2014/main" id="{5A94D4C0-312A-45B7-9A44-4C9047784378}"/>
              </a:ext>
            </a:extLst>
          </p:cNvPr>
          <p:cNvSpPr txBox="1"/>
          <p:nvPr/>
        </p:nvSpPr>
        <p:spPr>
          <a:xfrm>
            <a:off x="205904" y="5400123"/>
            <a:ext cx="1664568" cy="646331"/>
          </a:xfrm>
          <a:prstGeom prst="rect">
            <a:avLst/>
          </a:prstGeom>
          <a:noFill/>
        </p:spPr>
        <p:txBody>
          <a:bodyPr wrap="square" rtlCol="0">
            <a:spAutoFit/>
          </a:bodyPr>
          <a:lstStyle/>
          <a:p>
            <a:pPr algn="ctr"/>
            <a:r>
              <a:rPr lang="fr-FR" dirty="0">
                <a:latin typeface="+mj-lt"/>
              </a:rPr>
              <a:t>Modularité  : </a:t>
            </a:r>
          </a:p>
          <a:p>
            <a:pPr algn="ctr"/>
            <a:r>
              <a:rPr lang="fr-FR" dirty="0">
                <a:latin typeface="+mj-lt"/>
              </a:rPr>
              <a:t>+500 plugins</a:t>
            </a:r>
          </a:p>
        </p:txBody>
      </p:sp>
      <p:sp>
        <p:nvSpPr>
          <p:cNvPr id="11" name="ZoneTexte 10">
            <a:extLst>
              <a:ext uri="{FF2B5EF4-FFF2-40B4-BE49-F238E27FC236}">
                <a16:creationId xmlns:a16="http://schemas.microsoft.com/office/drawing/2014/main" id="{5CB984F9-BC9C-4EE3-BF97-7AE0920FCEB9}"/>
              </a:ext>
            </a:extLst>
          </p:cNvPr>
          <p:cNvSpPr txBox="1"/>
          <p:nvPr/>
        </p:nvSpPr>
        <p:spPr>
          <a:xfrm>
            <a:off x="3190673" y="6504568"/>
            <a:ext cx="2520280" cy="646331"/>
          </a:xfrm>
          <a:prstGeom prst="rect">
            <a:avLst/>
          </a:prstGeom>
          <a:noFill/>
        </p:spPr>
        <p:txBody>
          <a:bodyPr wrap="square" rtlCol="0">
            <a:spAutoFit/>
          </a:bodyPr>
          <a:lstStyle/>
          <a:p>
            <a:pPr algn="ctr"/>
            <a:r>
              <a:rPr lang="fr-FR" dirty="0">
                <a:latin typeface="+mj-lt"/>
              </a:rPr>
              <a:t>Se connecter aux outils métier</a:t>
            </a:r>
          </a:p>
        </p:txBody>
      </p:sp>
      <p:pic>
        <p:nvPicPr>
          <p:cNvPr id="6" name="Graphique 5" descr="Engrenages">
            <a:extLst>
              <a:ext uri="{FF2B5EF4-FFF2-40B4-BE49-F238E27FC236}">
                <a16:creationId xmlns:a16="http://schemas.microsoft.com/office/drawing/2014/main" id="{4D13DBFC-DA96-4BC9-8930-FC5E255C3C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0387" y="401360"/>
            <a:ext cx="914400" cy="914400"/>
          </a:xfrm>
          <a:prstGeom prst="rect">
            <a:avLst/>
          </a:prstGeom>
        </p:spPr>
      </p:pic>
      <p:sp>
        <p:nvSpPr>
          <p:cNvPr id="14" name="ZoneTexte 13">
            <a:extLst>
              <a:ext uri="{FF2B5EF4-FFF2-40B4-BE49-F238E27FC236}">
                <a16:creationId xmlns:a16="http://schemas.microsoft.com/office/drawing/2014/main" id="{19B83052-337F-41E5-BA93-56E389F88DCC}"/>
              </a:ext>
            </a:extLst>
          </p:cNvPr>
          <p:cNvSpPr txBox="1"/>
          <p:nvPr/>
        </p:nvSpPr>
        <p:spPr>
          <a:xfrm>
            <a:off x="3968209" y="3898481"/>
            <a:ext cx="1429663" cy="646330"/>
          </a:xfrm>
          <a:prstGeom prst="rect">
            <a:avLst/>
          </a:prstGeom>
          <a:noFill/>
        </p:spPr>
        <p:txBody>
          <a:bodyPr wrap="square" rtlCol="0">
            <a:spAutoFit/>
          </a:bodyPr>
          <a:lstStyle/>
          <a:p>
            <a:pPr algn="ctr"/>
            <a:r>
              <a:rPr lang="fr-FR" dirty="0">
                <a:latin typeface="+mj-lt"/>
              </a:rPr>
              <a:t>Avoir plus d’outils</a:t>
            </a:r>
          </a:p>
        </p:txBody>
      </p:sp>
      <p:sp>
        <p:nvSpPr>
          <p:cNvPr id="15" name="ZoneTexte 14">
            <a:extLst>
              <a:ext uri="{FF2B5EF4-FFF2-40B4-BE49-F238E27FC236}">
                <a16:creationId xmlns:a16="http://schemas.microsoft.com/office/drawing/2014/main" id="{616B55FA-915F-434B-B3DF-67A4DE85D28F}"/>
              </a:ext>
            </a:extLst>
          </p:cNvPr>
          <p:cNvSpPr txBox="1"/>
          <p:nvPr/>
        </p:nvSpPr>
        <p:spPr>
          <a:xfrm>
            <a:off x="583996" y="4332429"/>
            <a:ext cx="1262595" cy="646330"/>
          </a:xfrm>
          <a:prstGeom prst="rect">
            <a:avLst/>
          </a:prstGeom>
          <a:noFill/>
        </p:spPr>
        <p:txBody>
          <a:bodyPr wrap="square" rtlCol="0">
            <a:spAutoFit/>
          </a:bodyPr>
          <a:lstStyle/>
          <a:p>
            <a:pPr algn="ctr"/>
            <a:r>
              <a:rPr lang="fr-FR" dirty="0">
                <a:latin typeface="+mj-lt"/>
              </a:rPr>
              <a:t>Logiciel stable</a:t>
            </a:r>
          </a:p>
        </p:txBody>
      </p:sp>
      <p:sp>
        <p:nvSpPr>
          <p:cNvPr id="16" name="ZoneTexte 15">
            <a:extLst>
              <a:ext uri="{FF2B5EF4-FFF2-40B4-BE49-F238E27FC236}">
                <a16:creationId xmlns:a16="http://schemas.microsoft.com/office/drawing/2014/main" id="{5CDF1DA0-3B7A-465F-BBAB-522577DCFB40}"/>
              </a:ext>
            </a:extLst>
          </p:cNvPr>
          <p:cNvSpPr txBox="1"/>
          <p:nvPr/>
        </p:nvSpPr>
        <p:spPr>
          <a:xfrm>
            <a:off x="2136717" y="3935790"/>
            <a:ext cx="1800200" cy="646331"/>
          </a:xfrm>
          <a:prstGeom prst="rect">
            <a:avLst/>
          </a:prstGeom>
          <a:noFill/>
        </p:spPr>
        <p:txBody>
          <a:bodyPr wrap="square" rtlCol="0">
            <a:spAutoFit/>
          </a:bodyPr>
          <a:lstStyle/>
          <a:p>
            <a:pPr algn="ctr"/>
            <a:r>
              <a:rPr lang="fr-FR" dirty="0">
                <a:latin typeface="+mj-lt"/>
              </a:rPr>
              <a:t>Rester concurrentiel</a:t>
            </a:r>
          </a:p>
        </p:txBody>
      </p:sp>
      <p:pic>
        <p:nvPicPr>
          <p:cNvPr id="17" name="Picture 4" descr="QGIS">
            <a:extLst>
              <a:ext uri="{FF2B5EF4-FFF2-40B4-BE49-F238E27FC236}">
                <a16:creationId xmlns:a16="http://schemas.microsoft.com/office/drawing/2014/main" id="{5C1B4B57-B879-4B74-A64F-9C241DE7A8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8515" y="4997667"/>
            <a:ext cx="2784872" cy="829053"/>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FF9378DE-F6FD-4499-8E4A-65B9EE768C7C}"/>
              </a:ext>
            </a:extLst>
          </p:cNvPr>
          <p:cNvSpPr txBox="1"/>
          <p:nvPr/>
        </p:nvSpPr>
        <p:spPr>
          <a:xfrm>
            <a:off x="5397871" y="4009485"/>
            <a:ext cx="1975385" cy="646331"/>
          </a:xfrm>
          <a:prstGeom prst="rect">
            <a:avLst/>
          </a:prstGeom>
          <a:noFill/>
        </p:spPr>
        <p:txBody>
          <a:bodyPr wrap="square" rtlCol="0">
            <a:spAutoFit/>
          </a:bodyPr>
          <a:lstStyle/>
          <a:p>
            <a:pPr algn="ctr"/>
            <a:r>
              <a:rPr lang="fr-FR" dirty="0">
                <a:latin typeface="+mj-lt"/>
              </a:rPr>
              <a:t>Iso-fonctionnalités ou plus si affinité</a:t>
            </a:r>
          </a:p>
        </p:txBody>
      </p:sp>
    </p:spTree>
    <p:extLst>
      <p:ext uri="{BB962C8B-B14F-4D97-AF65-F5344CB8AC3E}">
        <p14:creationId xmlns:p14="http://schemas.microsoft.com/office/powerpoint/2010/main" val="1530281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72B015-0AD5-4C8B-A3B5-5E7FFC75805F}"/>
              </a:ext>
            </a:extLst>
          </p:cNvPr>
          <p:cNvSpPr>
            <a:spLocks noGrp="1"/>
          </p:cNvSpPr>
          <p:nvPr>
            <p:ph type="title"/>
          </p:nvPr>
        </p:nvSpPr>
        <p:spPr>
          <a:xfrm>
            <a:off x="735062" y="797610"/>
            <a:ext cx="4029661" cy="1813860"/>
          </a:xfrm>
        </p:spPr>
        <p:txBody>
          <a:bodyPr vert="horz" lIns="91440" tIns="45720" rIns="91440" bIns="45720" rtlCol="0" anchor="ctr">
            <a:normAutofit/>
          </a:bodyPr>
          <a:lstStyle/>
          <a:p>
            <a:pPr defTabSz="914400"/>
            <a:r>
              <a:rPr lang="en-US" sz="4400" dirty="0" err="1">
                <a:solidFill>
                  <a:schemeClr val="tx1"/>
                </a:solidFill>
              </a:rPr>
              <a:t>Quelques</a:t>
            </a:r>
            <a:r>
              <a:rPr lang="en-US" sz="4400" dirty="0">
                <a:solidFill>
                  <a:schemeClr val="tx1"/>
                </a:solidFill>
              </a:rPr>
              <a:t> </a:t>
            </a:r>
            <a:r>
              <a:rPr lang="en-US" sz="4400" dirty="0" err="1">
                <a:solidFill>
                  <a:schemeClr val="tx1"/>
                </a:solidFill>
              </a:rPr>
              <a:t>outils</a:t>
            </a:r>
            <a:r>
              <a:rPr lang="en-US" sz="4400" dirty="0">
                <a:solidFill>
                  <a:schemeClr val="tx1"/>
                </a:solidFill>
              </a:rPr>
              <a:t> du </a:t>
            </a:r>
            <a:r>
              <a:rPr lang="en-US" sz="4400" dirty="0" err="1">
                <a:solidFill>
                  <a:schemeClr val="tx1"/>
                </a:solidFill>
              </a:rPr>
              <a:t>changement</a:t>
            </a:r>
            <a:endParaRPr lang="en-US" sz="4400" dirty="0">
              <a:solidFill>
                <a:schemeClr val="tx1"/>
              </a:solidFill>
            </a:endParaRPr>
          </a:p>
        </p:txBody>
      </p:sp>
      <p:sp>
        <p:nvSpPr>
          <p:cNvPr id="3" name="Espace réservé du texte 2">
            <a:extLst>
              <a:ext uri="{FF2B5EF4-FFF2-40B4-BE49-F238E27FC236}">
                <a16:creationId xmlns:a16="http://schemas.microsoft.com/office/drawing/2014/main" id="{C22CF7EB-A58A-4DCF-A54B-F62483F2E255}"/>
              </a:ext>
            </a:extLst>
          </p:cNvPr>
          <p:cNvSpPr>
            <a:spLocks noGrp="1"/>
          </p:cNvSpPr>
          <p:nvPr>
            <p:ph type="body" sz="quarter" idx="13"/>
          </p:nvPr>
        </p:nvSpPr>
        <p:spPr>
          <a:xfrm>
            <a:off x="735062" y="2809212"/>
            <a:ext cx="4029661" cy="3999744"/>
          </a:xfrm>
        </p:spPr>
        <p:txBody>
          <a:bodyPr vert="horz" lIns="91440" tIns="45720" rIns="91440" bIns="45720" rtlCol="0">
            <a:normAutofit fontScale="85000" lnSpcReduction="20000"/>
          </a:bodyPr>
          <a:lstStyle/>
          <a:p>
            <a:pPr marL="285750" indent="-228600" defTabSz="914400">
              <a:buFont typeface="Arial" panose="020B0604020202020204" pitchFamily="34" charset="0"/>
              <a:buChar char="•"/>
            </a:pPr>
            <a:r>
              <a:rPr lang="fr-FR" sz="2000" dirty="0">
                <a:solidFill>
                  <a:schemeClr val="tx1"/>
                </a:solidFill>
              </a:rPr>
              <a:t>Une étude préalable des besoins des utilisateurs finaux (enquêtes)</a:t>
            </a:r>
          </a:p>
          <a:p>
            <a:pPr marL="285750" indent="-228600" defTabSz="914400">
              <a:buFont typeface="Arial" panose="020B0604020202020204" pitchFamily="34" charset="0"/>
              <a:buChar char="•"/>
            </a:pPr>
            <a:r>
              <a:rPr lang="fr-FR" sz="2000" dirty="0">
                <a:solidFill>
                  <a:schemeClr val="tx1"/>
                </a:solidFill>
              </a:rPr>
              <a:t>Le mapping des fonctions depuis les logiciels historiques</a:t>
            </a:r>
          </a:p>
          <a:p>
            <a:pPr marL="285750" indent="-228600" defTabSz="914400">
              <a:buFont typeface="Arial" panose="020B0604020202020204" pitchFamily="34" charset="0"/>
              <a:buChar char="•"/>
            </a:pPr>
            <a:r>
              <a:rPr lang="fr-FR" sz="2000" dirty="0">
                <a:solidFill>
                  <a:schemeClr val="tx1"/>
                </a:solidFill>
              </a:rPr>
              <a:t>Un support interne efficace avec un appui précis et didactique</a:t>
            </a:r>
          </a:p>
          <a:p>
            <a:pPr marL="285750" indent="-228600" defTabSz="914400">
              <a:buFont typeface="Arial" panose="020B0604020202020204" pitchFamily="34" charset="0"/>
              <a:buChar char="•"/>
            </a:pPr>
            <a:r>
              <a:rPr lang="fr-FR" sz="2000" dirty="0">
                <a:solidFill>
                  <a:schemeClr val="tx1"/>
                </a:solidFill>
              </a:rPr>
              <a:t>Des actions de formation taillées pour les métiers</a:t>
            </a:r>
          </a:p>
          <a:p>
            <a:pPr marL="285750" indent="-228600" defTabSz="914400">
              <a:buFont typeface="Arial" panose="020B0604020202020204" pitchFamily="34" charset="0"/>
              <a:buChar char="•"/>
            </a:pPr>
            <a:r>
              <a:rPr lang="fr-FR" sz="2000" dirty="0">
                <a:solidFill>
                  <a:schemeClr val="tx1"/>
                </a:solidFill>
              </a:rPr>
              <a:t>Un portail de ressources dédiées : auto-formation, mini-tutoriaux, fichiers de style thématique, modèles de mise en page standardisée, etc.</a:t>
            </a:r>
          </a:p>
          <a:p>
            <a:pPr marL="285750" indent="-228600" defTabSz="914400">
              <a:buFont typeface="Arial" panose="020B0604020202020204" pitchFamily="34" charset="0"/>
              <a:buChar char="•"/>
            </a:pPr>
            <a:r>
              <a:rPr lang="fr-FR" sz="2000" dirty="0">
                <a:solidFill>
                  <a:schemeClr val="tx1"/>
                </a:solidFill>
              </a:rPr>
              <a:t>Une touche de contrainte avec des licences propriétaires flottantes</a:t>
            </a:r>
          </a:p>
          <a:p>
            <a:pPr marL="285750" indent="-228600" defTabSz="914400">
              <a:buFont typeface="Arial" panose="020B0604020202020204" pitchFamily="34" charset="0"/>
              <a:buChar char="•"/>
            </a:pPr>
            <a:r>
              <a:rPr lang="fr-FR" sz="2000" dirty="0">
                <a:solidFill>
                  <a:schemeClr val="tx1"/>
                </a:solidFill>
              </a:rPr>
              <a:t>L’évangélisation !</a:t>
            </a:r>
          </a:p>
        </p:txBody>
      </p:sp>
      <p:sp>
        <p:nvSpPr>
          <p:cNvPr id="4" name="Espace réservé du pied de page 3">
            <a:extLst>
              <a:ext uri="{FF2B5EF4-FFF2-40B4-BE49-F238E27FC236}">
                <a16:creationId xmlns:a16="http://schemas.microsoft.com/office/drawing/2014/main" id="{FDC6A578-AEA3-4B15-93F1-61323882F3DB}"/>
              </a:ext>
            </a:extLst>
          </p:cNvPr>
          <p:cNvSpPr>
            <a:spLocks noGrp="1"/>
          </p:cNvSpPr>
          <p:nvPr>
            <p:ph type="ftr" sz="quarter" idx="15"/>
          </p:nvPr>
        </p:nvSpPr>
        <p:spPr>
          <a:xfrm>
            <a:off x="733652" y="7005298"/>
            <a:ext cx="4029662" cy="402483"/>
          </a:xfrm>
        </p:spPr>
        <p:txBody>
          <a:bodyPr vert="horz" lIns="91440" tIns="45720" rIns="91440" bIns="45720" rtlCol="0" anchor="ctr">
            <a:normAutofit/>
          </a:bodyPr>
          <a:lstStyle/>
          <a:p>
            <a:pPr algn="l">
              <a:lnSpc>
                <a:spcPct val="90000"/>
              </a:lnSpc>
              <a:spcAft>
                <a:spcPts val="600"/>
              </a:spcAft>
            </a:pPr>
            <a:r>
              <a:rPr lang="en-US" kern="1200">
                <a:solidFill>
                  <a:schemeClr val="tx1">
                    <a:alpha val="80000"/>
                  </a:schemeClr>
                </a:solidFill>
                <a:latin typeface="+mn-lt"/>
                <a:ea typeface="+mn-ea"/>
                <a:cs typeface="+mn-cs"/>
              </a:rPr>
              <a:t>QGIS, les enjeux d’une alternative - Rencontres des Utilisateurs Francophones de QGIS - 15 décembre 2018</a:t>
            </a:r>
          </a:p>
        </p:txBody>
      </p:sp>
      <p:sp>
        <p:nvSpPr>
          <p:cNvPr id="12" name="Rectangle 11">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1513" y="3830235"/>
            <a:ext cx="5350216" cy="37294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1353" y="0"/>
            <a:ext cx="5430458" cy="7559675"/>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5905" y="0"/>
            <a:ext cx="2632860" cy="37294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8869" y="0"/>
            <a:ext cx="2632860" cy="37294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 6">
            <a:extLst>
              <a:ext uri="{FF2B5EF4-FFF2-40B4-BE49-F238E27FC236}">
                <a16:creationId xmlns:a16="http://schemas.microsoft.com/office/drawing/2014/main" id="{0E6ACC72-BDEF-4C08-93B4-71EEB0303058}"/>
              </a:ext>
            </a:extLst>
          </p:cNvPr>
          <p:cNvPicPr>
            <a:picLocks noChangeAspect="1"/>
          </p:cNvPicPr>
          <p:nvPr/>
        </p:nvPicPr>
        <p:blipFill>
          <a:blip r:embed="rId2"/>
          <a:stretch>
            <a:fillRect/>
          </a:stretch>
        </p:blipFill>
        <p:spPr>
          <a:xfrm>
            <a:off x="5839270" y="2108365"/>
            <a:ext cx="2073395" cy="1544679"/>
          </a:xfrm>
          <a:prstGeom prst="rect">
            <a:avLst/>
          </a:prstGeom>
          <a:ln>
            <a:noFill/>
          </a:ln>
          <a:effectLst>
            <a:outerShdw blurRad="190500" algn="tl" rotWithShape="0">
              <a:srgbClr val="000000">
                <a:alpha val="70000"/>
              </a:srgbClr>
            </a:outerShdw>
          </a:effectLst>
        </p:spPr>
      </p:pic>
      <p:pic>
        <p:nvPicPr>
          <p:cNvPr id="28" name="Image 27">
            <a:extLst>
              <a:ext uri="{FF2B5EF4-FFF2-40B4-BE49-F238E27FC236}">
                <a16:creationId xmlns:a16="http://schemas.microsoft.com/office/drawing/2014/main" id="{34064322-D216-4127-99E5-FD8F68E5CD0C}"/>
              </a:ext>
            </a:extLst>
          </p:cNvPr>
          <p:cNvPicPr>
            <a:picLocks noChangeAspect="1"/>
          </p:cNvPicPr>
          <p:nvPr/>
        </p:nvPicPr>
        <p:blipFill rotWithShape="1">
          <a:blip r:embed="rId3"/>
          <a:srcRect l="6596" t="31423"/>
          <a:stretch/>
        </p:blipFill>
        <p:spPr>
          <a:xfrm>
            <a:off x="8472130" y="1556430"/>
            <a:ext cx="1974227" cy="1284141"/>
          </a:xfrm>
          <a:prstGeom prst="rect">
            <a:avLst/>
          </a:prstGeom>
          <a:ln>
            <a:noFill/>
          </a:ln>
          <a:effectLst>
            <a:outerShdw blurRad="190500" algn="tl" rotWithShape="0">
              <a:srgbClr val="000000">
                <a:alpha val="70000"/>
              </a:srgbClr>
            </a:outerShdw>
          </a:effectLst>
        </p:spPr>
      </p:pic>
      <p:pic>
        <p:nvPicPr>
          <p:cNvPr id="10" name="Image 9">
            <a:extLst>
              <a:ext uri="{FF2B5EF4-FFF2-40B4-BE49-F238E27FC236}">
                <a16:creationId xmlns:a16="http://schemas.microsoft.com/office/drawing/2014/main" id="{16F9F39F-EDB8-48CC-9C7D-5314F32957FD}"/>
              </a:ext>
            </a:extLst>
          </p:cNvPr>
          <p:cNvPicPr>
            <a:picLocks noChangeAspect="1"/>
          </p:cNvPicPr>
          <p:nvPr/>
        </p:nvPicPr>
        <p:blipFill>
          <a:blip r:embed="rId4"/>
          <a:stretch>
            <a:fillRect/>
          </a:stretch>
        </p:blipFill>
        <p:spPr>
          <a:xfrm>
            <a:off x="5488326" y="4341674"/>
            <a:ext cx="4848679" cy="2706562"/>
          </a:xfrm>
          <a:prstGeom prst="rect">
            <a:avLst/>
          </a:prstGeom>
          <a:ln>
            <a:noFill/>
          </a:ln>
          <a:effectLst>
            <a:outerShdw blurRad="190500" algn="tl" rotWithShape="0">
              <a:srgbClr val="000000">
                <a:alpha val="70000"/>
              </a:srgbClr>
            </a:outerShdw>
          </a:effectLst>
        </p:spPr>
      </p:pic>
      <p:pic>
        <p:nvPicPr>
          <p:cNvPr id="6" name="Image 5">
            <a:extLst>
              <a:ext uri="{FF2B5EF4-FFF2-40B4-BE49-F238E27FC236}">
                <a16:creationId xmlns:a16="http://schemas.microsoft.com/office/drawing/2014/main" id="{CA715015-BC75-4E68-8824-C1ADD873D26A}"/>
              </a:ext>
            </a:extLst>
          </p:cNvPr>
          <p:cNvPicPr>
            <a:picLocks noChangeAspect="1"/>
          </p:cNvPicPr>
          <p:nvPr/>
        </p:nvPicPr>
        <p:blipFill>
          <a:blip r:embed="rId5"/>
          <a:stretch>
            <a:fillRect/>
          </a:stretch>
        </p:blipFill>
        <p:spPr>
          <a:xfrm>
            <a:off x="5488326" y="297870"/>
            <a:ext cx="2073395" cy="1617248"/>
          </a:xfrm>
          <a:prstGeom prst="rect">
            <a:avLst/>
          </a:prstGeom>
          <a:ln>
            <a:noFill/>
          </a:ln>
          <a:effectLst>
            <a:outerShdw blurRad="190500" algn="tl" rotWithShape="0">
              <a:srgbClr val="000000">
                <a:alpha val="70000"/>
              </a:srgbClr>
            </a:outerShdw>
          </a:effectLst>
        </p:spPr>
      </p:pic>
      <p:pic>
        <p:nvPicPr>
          <p:cNvPr id="8" name="Image 7">
            <a:extLst>
              <a:ext uri="{FF2B5EF4-FFF2-40B4-BE49-F238E27FC236}">
                <a16:creationId xmlns:a16="http://schemas.microsoft.com/office/drawing/2014/main" id="{17518CED-B5B3-4396-992F-123352F6C321}"/>
              </a:ext>
            </a:extLst>
          </p:cNvPr>
          <p:cNvPicPr>
            <a:picLocks noChangeAspect="1"/>
          </p:cNvPicPr>
          <p:nvPr/>
        </p:nvPicPr>
        <p:blipFill>
          <a:blip r:embed="rId6"/>
          <a:stretch>
            <a:fillRect/>
          </a:stretch>
        </p:blipFill>
        <p:spPr>
          <a:xfrm>
            <a:off x="8121186" y="610458"/>
            <a:ext cx="1974227" cy="12206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308793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691812" cy="7559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6139" y="0"/>
            <a:ext cx="11035679" cy="7554425"/>
            <a:chOff x="-417513" y="0"/>
            <a:chExt cx="12584114" cy="6853238"/>
          </a:xfrm>
        </p:grpSpPr>
        <p:sp>
          <p:nvSpPr>
            <p:cNvPr id="12"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4" name="Group 33">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1688" y="1873482"/>
            <a:ext cx="3222343" cy="3825495"/>
            <a:chOff x="697883" y="1816768"/>
            <a:chExt cx="3674476" cy="3470421"/>
          </a:xfrm>
        </p:grpSpPr>
        <p:sp>
          <p:nvSpPr>
            <p:cNvPr id="35" name="Rectangle 34">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re 1">
            <a:extLst>
              <a:ext uri="{FF2B5EF4-FFF2-40B4-BE49-F238E27FC236}">
                <a16:creationId xmlns:a16="http://schemas.microsoft.com/office/drawing/2014/main" id="{CB19AF77-2F41-484A-B94E-66A8CEACA003}"/>
              </a:ext>
            </a:extLst>
          </p:cNvPr>
          <p:cNvSpPr>
            <a:spLocks noGrp="1"/>
          </p:cNvSpPr>
          <p:nvPr>
            <p:ph type="title"/>
          </p:nvPr>
        </p:nvSpPr>
        <p:spPr>
          <a:xfrm>
            <a:off x="613654" y="2662445"/>
            <a:ext cx="3413584" cy="2645411"/>
          </a:xfrm>
        </p:spPr>
        <p:txBody>
          <a:bodyPr vert="horz" lIns="91440" tIns="45720" rIns="91440" bIns="45720" rtlCol="0" anchor="ctr">
            <a:normAutofit/>
          </a:bodyPr>
          <a:lstStyle/>
          <a:p>
            <a:pPr algn="ctr" defTabSz="914400"/>
            <a:r>
              <a:rPr lang="en-US" sz="3200" kern="1200" dirty="0" err="1">
                <a:solidFill>
                  <a:srgbClr val="FFFFFF"/>
                </a:solidFill>
                <a:latin typeface="+mj-lt"/>
                <a:ea typeface="+mj-ea"/>
                <a:cs typeface="+mj-cs"/>
              </a:rPr>
              <a:t>L’évangélisation</a:t>
            </a:r>
            <a:r>
              <a:rPr lang="en-US" sz="3200" kern="1200" dirty="0">
                <a:solidFill>
                  <a:srgbClr val="FFFFFF"/>
                </a:solidFill>
                <a:latin typeface="+mj-lt"/>
                <a:ea typeface="+mj-ea"/>
                <a:cs typeface="+mj-cs"/>
              </a:rPr>
              <a:t> ? </a:t>
            </a:r>
          </a:p>
        </p:txBody>
      </p:sp>
      <p:sp>
        <p:nvSpPr>
          <p:cNvPr id="3" name="Espace réservé du texte 2">
            <a:extLst>
              <a:ext uri="{FF2B5EF4-FFF2-40B4-BE49-F238E27FC236}">
                <a16:creationId xmlns:a16="http://schemas.microsoft.com/office/drawing/2014/main" id="{4BBA8718-A9A3-4ED3-A4CB-CD914A68D407}"/>
              </a:ext>
            </a:extLst>
          </p:cNvPr>
          <p:cNvSpPr>
            <a:spLocks noGrp="1"/>
          </p:cNvSpPr>
          <p:nvPr>
            <p:ph type="body" sz="quarter" idx="13"/>
          </p:nvPr>
        </p:nvSpPr>
        <p:spPr>
          <a:xfrm>
            <a:off x="4490561" y="887001"/>
            <a:ext cx="5508956" cy="5785672"/>
          </a:xfrm>
        </p:spPr>
        <p:txBody>
          <a:bodyPr vert="horz" lIns="91440" tIns="45720" rIns="91440" bIns="45720" rtlCol="0" anchor="ctr">
            <a:normAutofit/>
          </a:bodyPr>
          <a:lstStyle/>
          <a:p>
            <a:pPr indent="-228600" defTabSz="914400">
              <a:buFont typeface="Arial" panose="020B0604020202020204" pitchFamily="34" charset="0"/>
              <a:buChar char="•"/>
            </a:pPr>
            <a:r>
              <a:rPr lang="fr-FR" sz="2000" dirty="0">
                <a:solidFill>
                  <a:schemeClr val="tx1"/>
                </a:solidFill>
              </a:rPr>
              <a:t>Le facteur humain est primordial ! Il faut des utilisateurs  convaincus voire enthousiastes.</a:t>
            </a:r>
          </a:p>
          <a:p>
            <a:pPr indent="-228600" defTabSz="914400">
              <a:buFont typeface="Arial" panose="020B0604020202020204" pitchFamily="34" charset="0"/>
              <a:buChar char="•"/>
            </a:pPr>
            <a:r>
              <a:rPr lang="fr-FR" sz="2000" dirty="0">
                <a:solidFill>
                  <a:schemeClr val="tx1"/>
                </a:solidFill>
              </a:rPr>
              <a:t>Dans l’idée, l’évangélisation, c’est développer, rassurer et soutenir de façon bienveillante  la communauté des utilisateurs : en effet, la sensation d’être seul est un facteur décisif dans l’abandon de l’apprentissage d’un nouveau logiciel. </a:t>
            </a:r>
          </a:p>
          <a:p>
            <a:pPr indent="-228600" defTabSz="914400">
              <a:buFont typeface="Arial" panose="020B0604020202020204" pitchFamily="34" charset="0"/>
              <a:buChar char="•"/>
            </a:pPr>
            <a:r>
              <a:rPr lang="fr-FR" sz="2000" dirty="0">
                <a:solidFill>
                  <a:schemeClr val="tx1"/>
                </a:solidFill>
              </a:rPr>
              <a:t>Plus la communauté autour du logiciel est importante, plus l’utilisateur est rassuré et il rentre dans une spirale positive.</a:t>
            </a:r>
          </a:p>
        </p:txBody>
      </p:sp>
      <p:sp>
        <p:nvSpPr>
          <p:cNvPr id="4" name="Espace réservé du pied de page 3">
            <a:extLst>
              <a:ext uri="{FF2B5EF4-FFF2-40B4-BE49-F238E27FC236}">
                <a16:creationId xmlns:a16="http://schemas.microsoft.com/office/drawing/2014/main" id="{FD1E747C-F53A-41F3-8439-5C44C80239B7}"/>
              </a:ext>
            </a:extLst>
          </p:cNvPr>
          <p:cNvSpPr>
            <a:spLocks noGrp="1"/>
          </p:cNvSpPr>
          <p:nvPr>
            <p:ph type="ftr" sz="quarter" idx="15"/>
          </p:nvPr>
        </p:nvSpPr>
        <p:spPr>
          <a:xfrm>
            <a:off x="705659" y="6864184"/>
            <a:ext cx="9285839" cy="352785"/>
          </a:xfrm>
        </p:spPr>
        <p:txBody>
          <a:bodyPr vert="horz" lIns="91440" tIns="45720" rIns="91440" bIns="45720" rtlCol="0" anchor="ctr">
            <a:normAutofit/>
          </a:bodyPr>
          <a:lstStyle/>
          <a:p>
            <a:pPr>
              <a:spcAft>
                <a:spcPts val="600"/>
              </a:spcAft>
            </a:pPr>
            <a:r>
              <a:rPr lang="en-US" sz="1200" kern="1200">
                <a:solidFill>
                  <a:schemeClr val="tx1">
                    <a:lumMod val="50000"/>
                    <a:lumOff val="50000"/>
                  </a:schemeClr>
                </a:solidFill>
                <a:latin typeface="+mn-lt"/>
                <a:ea typeface="+mn-ea"/>
                <a:cs typeface="+mn-cs"/>
              </a:rPr>
              <a:t>QGIS, les enjeux d’une alternative - Rencontres des Utilisateurs Francophones de QGIS - 15 décembre 2018</a:t>
            </a:r>
          </a:p>
        </p:txBody>
      </p:sp>
    </p:spTree>
    <p:extLst>
      <p:ext uri="{BB962C8B-B14F-4D97-AF65-F5344CB8AC3E}">
        <p14:creationId xmlns:p14="http://schemas.microsoft.com/office/powerpoint/2010/main" val="2607494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016E5D-B1ED-4D56-A782-C4B5BD4D6DBA}"/>
              </a:ext>
            </a:extLst>
          </p:cNvPr>
          <p:cNvSpPr>
            <a:spLocks noGrp="1"/>
          </p:cNvSpPr>
          <p:nvPr>
            <p:ph type="title"/>
          </p:nvPr>
        </p:nvSpPr>
        <p:spPr/>
        <p:txBody>
          <a:bodyPr/>
          <a:lstStyle/>
          <a:p>
            <a:r>
              <a:rPr lang="fr-FR" dirty="0"/>
              <a:t>Process d’évangélisation</a:t>
            </a:r>
          </a:p>
        </p:txBody>
      </p:sp>
      <p:sp>
        <p:nvSpPr>
          <p:cNvPr id="3" name="Espace réservé du texte 2">
            <a:extLst>
              <a:ext uri="{FF2B5EF4-FFF2-40B4-BE49-F238E27FC236}">
                <a16:creationId xmlns:a16="http://schemas.microsoft.com/office/drawing/2014/main" id="{FD5AAFFD-6D37-4758-985B-999EFF31C866}"/>
              </a:ext>
            </a:extLst>
          </p:cNvPr>
          <p:cNvSpPr>
            <a:spLocks noGrp="1"/>
          </p:cNvSpPr>
          <p:nvPr>
            <p:ph type="body" sz="quarter" idx="13"/>
          </p:nvPr>
        </p:nvSpPr>
        <p:spPr>
          <a:xfrm>
            <a:off x="661573" y="1360966"/>
            <a:ext cx="5686791" cy="6113440"/>
          </a:xfrm>
        </p:spPr>
        <p:txBody>
          <a:bodyPr/>
          <a:lstStyle/>
          <a:p>
            <a:pPr marL="285750" indent="-285750">
              <a:buFont typeface="Arial" panose="020B0604020202020204" pitchFamily="34" charset="0"/>
              <a:buChar char="•"/>
            </a:pPr>
            <a:r>
              <a:rPr lang="fr-FR" sz="1800" b="1" dirty="0"/>
              <a:t>Avoir un (des) contact (s</a:t>
            </a:r>
            <a:r>
              <a:rPr lang="fr-FR" sz="1800" b="1"/>
              <a:t>) et/ou </a:t>
            </a:r>
            <a:r>
              <a:rPr lang="fr-FR" sz="1800" b="1" dirty="0"/>
              <a:t>une personne référente </a:t>
            </a:r>
            <a:r>
              <a:rPr lang="fr-FR" sz="1800" dirty="0"/>
              <a:t>(un QGIS Guru ?) qui connaît très bien le logiciel</a:t>
            </a:r>
          </a:p>
          <a:p>
            <a:pPr marL="285750" indent="-285750">
              <a:buFont typeface="Arial" panose="020B0604020202020204" pitchFamily="34" charset="0"/>
              <a:buChar char="•"/>
            </a:pPr>
            <a:r>
              <a:rPr lang="fr-BE" sz="1800" b="1" dirty="0"/>
              <a:t>Prouver l’utilité du logiciel en l’utilisant soi-même, montrer les intérêts partagés, en produisant des projets sous QGIS, en proposant de l’aide pour l’installation « pour voir »  :</a:t>
            </a:r>
          </a:p>
          <a:p>
            <a:pPr marL="561975" lvl="1" indent="-285750"/>
            <a:r>
              <a:rPr lang="fr-BE" i="1" dirty="0"/>
              <a:t>«de plus en plus d’appels d’offre évoquent QGIS»</a:t>
            </a:r>
          </a:p>
          <a:p>
            <a:pPr marL="561975" lvl="1" indent="-285750"/>
            <a:r>
              <a:rPr lang="fr-BE" i="1" dirty="0"/>
              <a:t>« L’équipe de géomaticiens l’utilise en production »,</a:t>
            </a:r>
          </a:p>
          <a:p>
            <a:pPr marL="561975" lvl="1" indent="-285750"/>
            <a:r>
              <a:rPr lang="fr-BE" i="1" dirty="0"/>
              <a:t>« le Ministère est passé de MapInfo à QGIS ! »</a:t>
            </a:r>
          </a:p>
          <a:p>
            <a:pPr marL="285750" indent="-285750">
              <a:buFont typeface="Arial" panose="020B0604020202020204" pitchFamily="34" charset="0"/>
              <a:buChar char="•"/>
            </a:pPr>
            <a:r>
              <a:rPr lang="fr-BE" sz="1800" b="1" dirty="0"/>
              <a:t>Identifier puis constituer un groupe d’utilisateurs (de SIG) enthousiastes et motivés</a:t>
            </a:r>
          </a:p>
          <a:p>
            <a:pPr marL="561975" lvl="1" indent="-285750"/>
            <a:r>
              <a:rPr lang="fr-BE" sz="1800" dirty="0"/>
              <a:t>Ce sont eux qui peuvent « propager » la bonne parole et appuyer les collègues débutants. Les soutenir sous forme d’un appui de niveau 2 (</a:t>
            </a:r>
            <a:r>
              <a:rPr lang="fr-BE" sz="1800" i="1" dirty="0"/>
              <a:t>« si tu ne sais pas, je t’aiderais » </a:t>
            </a:r>
            <a:r>
              <a:rPr lang="fr-BE" sz="1800" dirty="0"/>
              <a:t>).</a:t>
            </a:r>
          </a:p>
          <a:p>
            <a:pPr marL="285750" indent="-285750">
              <a:buFont typeface="Arial" panose="020B0604020202020204" pitchFamily="34" charset="0"/>
              <a:buChar char="•"/>
            </a:pPr>
            <a:r>
              <a:rPr lang="fr-BE" sz="1800" b="1" dirty="0"/>
              <a:t>Encourager les témoignages d’utilisateurs satisfait</a:t>
            </a:r>
            <a:r>
              <a:rPr lang="fr-BE" sz="1800" dirty="0"/>
              <a:t>, les intégrer dans le groupe</a:t>
            </a:r>
          </a:p>
          <a:p>
            <a:pPr marL="285750" indent="-285750">
              <a:buFont typeface="Arial" panose="020B0604020202020204" pitchFamily="34" charset="0"/>
              <a:buChar char="•"/>
            </a:pPr>
            <a:r>
              <a:rPr lang="fr-BE" sz="1800" b="1" dirty="0"/>
              <a:t>Faciliter la prise en main des nouveaux : </a:t>
            </a:r>
            <a:r>
              <a:rPr lang="fr-BE" sz="1800" dirty="0"/>
              <a:t>il est indispensable de ne pas laisser un utilisateur débutant sur le carreau. Il va prendre le logiciel en grippe et propager une parole négative.</a:t>
            </a:r>
            <a:endParaRPr lang="fr-FR" sz="1800" dirty="0"/>
          </a:p>
          <a:p>
            <a:endParaRPr lang="fr-FR" sz="1800" dirty="0"/>
          </a:p>
        </p:txBody>
      </p:sp>
      <p:sp>
        <p:nvSpPr>
          <p:cNvPr id="4" name="Espace réservé du pied de page 3">
            <a:extLst>
              <a:ext uri="{FF2B5EF4-FFF2-40B4-BE49-F238E27FC236}">
                <a16:creationId xmlns:a16="http://schemas.microsoft.com/office/drawing/2014/main" id="{EEBBAAD4-1024-4715-84AD-EE2C1148D0EB}"/>
              </a:ext>
            </a:extLst>
          </p:cNvPr>
          <p:cNvSpPr>
            <a:spLocks noGrp="1"/>
          </p:cNvSpPr>
          <p:nvPr>
            <p:ph type="ftr" sz="quarter" idx="15"/>
          </p:nvPr>
        </p:nvSpPr>
        <p:spPr/>
        <p:txBody>
          <a:bodyPr/>
          <a:lstStyle/>
          <a:p>
            <a:r>
              <a:rPr lang="fr-FR"/>
              <a:t>QGIS, les enjeux d’une alternative - Rencontres des Utilisateurs Francophones de QGIS - 15 décembre 2018</a:t>
            </a:r>
            <a:endParaRPr lang="fr-FR" dirty="0"/>
          </a:p>
        </p:txBody>
      </p:sp>
      <p:pic>
        <p:nvPicPr>
          <p:cNvPr id="5" name="Image 4">
            <a:extLst>
              <a:ext uri="{FF2B5EF4-FFF2-40B4-BE49-F238E27FC236}">
                <a16:creationId xmlns:a16="http://schemas.microsoft.com/office/drawing/2014/main" id="{AD991D0A-A3F8-4C7A-AD7A-E0CA77C0AA1E}"/>
              </a:ext>
            </a:extLst>
          </p:cNvPr>
          <p:cNvPicPr>
            <a:picLocks noChangeAspect="1"/>
          </p:cNvPicPr>
          <p:nvPr/>
        </p:nvPicPr>
        <p:blipFill rotWithShape="1">
          <a:blip r:embed="rId2"/>
          <a:srcRect l="3339" r="41913"/>
          <a:stretch/>
        </p:blipFill>
        <p:spPr>
          <a:xfrm>
            <a:off x="6729483" y="1360966"/>
            <a:ext cx="3849912" cy="52722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8842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07"/>
            <a:ext cx="4923983" cy="755967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0691812" cy="7559675"/>
          </a:xfrm>
          <a:prstGeom prst="rect">
            <a:avLst/>
          </a:prstGeom>
        </p:spPr>
      </p:pic>
      <p:sp>
        <p:nvSpPr>
          <p:cNvPr id="2" name="Titre 1">
            <a:extLst>
              <a:ext uri="{FF2B5EF4-FFF2-40B4-BE49-F238E27FC236}">
                <a16:creationId xmlns:a16="http://schemas.microsoft.com/office/drawing/2014/main" id="{5407F70E-B6F2-47C9-819B-26533CF120C6}"/>
              </a:ext>
            </a:extLst>
          </p:cNvPr>
          <p:cNvSpPr>
            <a:spLocks noGrp="1"/>
          </p:cNvSpPr>
          <p:nvPr>
            <p:ph type="title"/>
          </p:nvPr>
        </p:nvSpPr>
        <p:spPr>
          <a:xfrm>
            <a:off x="5344244" y="885109"/>
            <a:ext cx="4365452" cy="1602822"/>
          </a:xfrm>
        </p:spPr>
        <p:txBody>
          <a:bodyPr vert="horz" lIns="91440" tIns="45720" rIns="91440" bIns="45720" rtlCol="0" anchor="ctr">
            <a:normAutofit/>
          </a:bodyPr>
          <a:lstStyle/>
          <a:p>
            <a:pPr defTabSz="914400"/>
            <a:r>
              <a:rPr lang="en-US" sz="4400" kern="1200" dirty="0" err="1">
                <a:solidFill>
                  <a:srgbClr val="000000"/>
                </a:solidFill>
                <a:latin typeface="+mj-lt"/>
                <a:ea typeface="+mj-ea"/>
                <a:cs typeface="+mj-cs"/>
              </a:rPr>
              <a:t>Aujourd’hui</a:t>
            </a:r>
            <a:r>
              <a:rPr lang="en-US" sz="4400" kern="1200" dirty="0">
                <a:solidFill>
                  <a:srgbClr val="000000"/>
                </a:solidFill>
                <a:latin typeface="+mj-lt"/>
                <a:ea typeface="+mj-ea"/>
                <a:cs typeface="+mj-cs"/>
              </a:rPr>
              <a:t> ? QGIS pour </a:t>
            </a:r>
            <a:r>
              <a:rPr lang="en-US" sz="4400" kern="1200" dirty="0" err="1">
                <a:solidFill>
                  <a:srgbClr val="000000"/>
                </a:solidFill>
                <a:latin typeface="+mj-lt"/>
                <a:ea typeface="+mj-ea"/>
                <a:cs typeface="+mj-cs"/>
              </a:rPr>
              <a:t>tous</a:t>
            </a:r>
            <a:r>
              <a:rPr lang="en-US" sz="4400" kern="1200" dirty="0">
                <a:solidFill>
                  <a:srgbClr val="000000"/>
                </a:solidFill>
                <a:latin typeface="+mj-lt"/>
                <a:ea typeface="+mj-ea"/>
                <a:cs typeface="+mj-cs"/>
              </a:rPr>
              <a:t> !</a:t>
            </a: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14190"/>
            <a:ext cx="4385149" cy="5953561"/>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a:extLst>
              <a:ext uri="{FF2B5EF4-FFF2-40B4-BE49-F238E27FC236}">
                <a16:creationId xmlns:a16="http://schemas.microsoft.com/office/drawing/2014/main" id="{76F70FF8-EBCD-448A-9229-3C4462A91E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6518" y="2185342"/>
            <a:ext cx="3211255" cy="3211255"/>
          </a:xfrm>
          <a:prstGeom prst="rect">
            <a:avLst/>
          </a:prstGeom>
        </p:spPr>
      </p:pic>
      <p:sp>
        <p:nvSpPr>
          <p:cNvPr id="3" name="Espace réservé du texte 2">
            <a:extLst>
              <a:ext uri="{FF2B5EF4-FFF2-40B4-BE49-F238E27FC236}">
                <a16:creationId xmlns:a16="http://schemas.microsoft.com/office/drawing/2014/main" id="{09A925CE-C217-4BF5-AE05-C70B29F252FA}"/>
              </a:ext>
            </a:extLst>
          </p:cNvPr>
          <p:cNvSpPr>
            <a:spLocks noGrp="1"/>
          </p:cNvSpPr>
          <p:nvPr>
            <p:ph type="body" sz="quarter" idx="13"/>
          </p:nvPr>
        </p:nvSpPr>
        <p:spPr>
          <a:xfrm>
            <a:off x="5341147" y="2669455"/>
            <a:ext cx="4365103" cy="3223345"/>
          </a:xfrm>
        </p:spPr>
        <p:txBody>
          <a:bodyPr vert="horz" lIns="91440" tIns="45720" rIns="91440" bIns="45720" rtlCol="0" anchor="ctr">
            <a:normAutofit/>
          </a:bodyPr>
          <a:lstStyle/>
          <a:p>
            <a:pPr marL="285750" indent="-228600" defTabSz="914400">
              <a:buFont typeface="Arial" panose="020B0604020202020204" pitchFamily="34" charset="0"/>
              <a:buChar char="•"/>
            </a:pPr>
            <a:r>
              <a:rPr lang="fr-FR" sz="2000" dirty="0">
                <a:solidFill>
                  <a:srgbClr val="000000"/>
                </a:solidFill>
              </a:rPr>
              <a:t>En 2017 avaient lieu les premières formations QGIS à </a:t>
            </a:r>
            <a:r>
              <a:rPr lang="fr-FR" sz="2000" dirty="0" err="1">
                <a:solidFill>
                  <a:srgbClr val="000000"/>
                </a:solidFill>
              </a:rPr>
              <a:t>Antea</a:t>
            </a:r>
            <a:endParaRPr lang="fr-FR" sz="2000" dirty="0">
              <a:solidFill>
                <a:srgbClr val="000000"/>
              </a:solidFill>
            </a:endParaRPr>
          </a:p>
          <a:p>
            <a:pPr marL="285750" indent="-228600" defTabSz="914400">
              <a:buFont typeface="Arial" panose="020B0604020202020204" pitchFamily="34" charset="0"/>
              <a:buChar char="•"/>
            </a:pPr>
            <a:r>
              <a:rPr lang="fr-FR" sz="2000" dirty="0">
                <a:solidFill>
                  <a:srgbClr val="000000"/>
                </a:solidFill>
              </a:rPr>
              <a:t>En 2018, 12 personnes ont été formés en interne par les équipes de la DRI.</a:t>
            </a:r>
          </a:p>
          <a:p>
            <a:pPr marL="285750" indent="-228600" defTabSz="914400">
              <a:buFont typeface="Arial" panose="020B0604020202020204" pitchFamily="34" charset="0"/>
              <a:buChar char="•"/>
            </a:pPr>
            <a:r>
              <a:rPr lang="fr-FR" sz="2000" dirty="0">
                <a:solidFill>
                  <a:srgbClr val="000000"/>
                </a:solidFill>
              </a:rPr>
              <a:t>En 2019, le plan de formation s’adapte à la demande croissante des salariés et des équipes entières souhaitent suivre une formation</a:t>
            </a:r>
          </a:p>
        </p:txBody>
      </p:sp>
      <p:sp>
        <p:nvSpPr>
          <p:cNvPr id="4" name="Espace réservé du pied de page 3">
            <a:extLst>
              <a:ext uri="{FF2B5EF4-FFF2-40B4-BE49-F238E27FC236}">
                <a16:creationId xmlns:a16="http://schemas.microsoft.com/office/drawing/2014/main" id="{560171A4-3775-444F-A75C-3773B546F352}"/>
              </a:ext>
            </a:extLst>
          </p:cNvPr>
          <p:cNvSpPr>
            <a:spLocks noGrp="1"/>
          </p:cNvSpPr>
          <p:nvPr>
            <p:ph type="ftr" sz="quarter" idx="15"/>
          </p:nvPr>
        </p:nvSpPr>
        <p:spPr>
          <a:xfrm>
            <a:off x="4855134" y="6860478"/>
            <a:ext cx="4638698" cy="346201"/>
          </a:xfrm>
        </p:spPr>
        <p:txBody>
          <a:bodyPr vert="horz" lIns="91440" tIns="45720" rIns="91440" bIns="45720" rtlCol="0" anchor="ctr">
            <a:normAutofit/>
          </a:bodyPr>
          <a:lstStyle/>
          <a:p>
            <a:pPr>
              <a:lnSpc>
                <a:spcPct val="90000"/>
              </a:lnSpc>
              <a:spcAft>
                <a:spcPts val="600"/>
              </a:spcAft>
            </a:pPr>
            <a:r>
              <a:rPr lang="en-US" sz="900" kern="1200">
                <a:solidFill>
                  <a:srgbClr val="898989"/>
                </a:solidFill>
                <a:latin typeface="+mn-lt"/>
                <a:ea typeface="+mn-ea"/>
                <a:cs typeface="+mn-cs"/>
              </a:rPr>
              <a:t>QGIS, les enjeux d’une alternative - Rencontres des Utilisateurs Francophones de QGIS - 15 décembre 2018</a:t>
            </a:r>
          </a:p>
        </p:txBody>
      </p:sp>
    </p:spTree>
    <p:extLst>
      <p:ext uri="{BB962C8B-B14F-4D97-AF65-F5344CB8AC3E}">
        <p14:creationId xmlns:p14="http://schemas.microsoft.com/office/powerpoint/2010/main" val="382702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CC0A54-E26D-489B-B417-90CB4F803A8E}"/>
              </a:ext>
            </a:extLst>
          </p:cNvPr>
          <p:cNvSpPr>
            <a:spLocks noGrp="1"/>
          </p:cNvSpPr>
          <p:nvPr>
            <p:ph type="title"/>
          </p:nvPr>
        </p:nvSpPr>
        <p:spPr/>
        <p:txBody>
          <a:bodyPr/>
          <a:lstStyle/>
          <a:p>
            <a:r>
              <a:rPr lang="fr-BE" dirty="0"/>
              <a:t>QGIS est adopté ? Tout commence !</a:t>
            </a:r>
            <a:endParaRPr lang="fr-FR" dirty="0"/>
          </a:p>
        </p:txBody>
      </p:sp>
      <p:sp>
        <p:nvSpPr>
          <p:cNvPr id="3" name="Espace réservé du texte 2">
            <a:extLst>
              <a:ext uri="{FF2B5EF4-FFF2-40B4-BE49-F238E27FC236}">
                <a16:creationId xmlns:a16="http://schemas.microsoft.com/office/drawing/2014/main" id="{AB10C8A2-B6E4-4BDA-9AA2-B187973E7A75}"/>
              </a:ext>
            </a:extLst>
          </p:cNvPr>
          <p:cNvSpPr>
            <a:spLocks noGrp="1"/>
          </p:cNvSpPr>
          <p:nvPr>
            <p:ph type="body" sz="quarter" idx="13"/>
          </p:nvPr>
        </p:nvSpPr>
        <p:spPr>
          <a:xfrm>
            <a:off x="914252" y="1224547"/>
            <a:ext cx="8863308" cy="6075663"/>
          </a:xfrm>
        </p:spPr>
        <p:txBody>
          <a:bodyPr/>
          <a:lstStyle/>
          <a:p>
            <a:r>
              <a:rPr lang="fr-BE" i="1" dirty="0"/>
              <a:t>«  Mon job est en danger, tout le monde fait de la </a:t>
            </a:r>
            <a:r>
              <a:rPr lang="fr-BE" i="1" dirty="0" err="1"/>
              <a:t>carto</a:t>
            </a:r>
            <a:r>
              <a:rPr lang="fr-BE" i="1" dirty="0"/>
              <a:t> sous QGIS » (une géomaticienne)</a:t>
            </a:r>
          </a:p>
          <a:p>
            <a:pPr marL="285750" indent="-285750">
              <a:buFont typeface="Wingdings" panose="05000000000000000000" pitchFamily="2" charset="2"/>
              <a:buChar char="Ø"/>
            </a:pPr>
            <a:r>
              <a:rPr lang="fr-BE" dirty="0"/>
              <a:t>Les </a:t>
            </a:r>
            <a:r>
              <a:rPr lang="fr-BE" dirty="0" err="1"/>
              <a:t>néogéographes</a:t>
            </a:r>
            <a:r>
              <a:rPr lang="fr-BE" dirty="0"/>
              <a:t>* ou nos collègues vont-ils nous prendre notre travail de géomaticien ? </a:t>
            </a:r>
          </a:p>
          <a:p>
            <a:r>
              <a:rPr lang="fr-BE" dirty="0"/>
              <a:t>Déjà, il faut savoir que tout le monde n’aime pas ça, même si ce job peut avoir ses aspects ludiques. Et réaliser que le métier de géomaticien va forcément évoluer dans les années à venir :</a:t>
            </a:r>
          </a:p>
          <a:p>
            <a:pPr marL="285750" indent="-285750">
              <a:buFont typeface="Arial" panose="020B0604020202020204" pitchFamily="34" charset="0"/>
              <a:buChar char="•"/>
            </a:pPr>
            <a:r>
              <a:rPr lang="fr-BE" dirty="0"/>
              <a:t>D’exécutant ou dessinateur hier, le géomaticien se pose en </a:t>
            </a:r>
            <a:r>
              <a:rPr lang="fr-BE" b="1" dirty="0" err="1"/>
              <a:t>Geodata</a:t>
            </a:r>
            <a:r>
              <a:rPr lang="fr-BE" b="1" dirty="0"/>
              <a:t> Manager</a:t>
            </a:r>
            <a:r>
              <a:rPr lang="fr-BE" dirty="0"/>
              <a:t> voire complète ses connaissances relevant des</a:t>
            </a:r>
            <a:r>
              <a:rPr lang="fr-BE" b="1" dirty="0"/>
              <a:t> Data Scientists. </a:t>
            </a:r>
            <a:r>
              <a:rPr lang="fr-BE" dirty="0"/>
              <a:t>Il est garant des normes exigées par les clients (</a:t>
            </a:r>
            <a:r>
              <a:rPr lang="fr-BE" dirty="0" err="1"/>
              <a:t>Geostandards</a:t>
            </a:r>
            <a:r>
              <a:rPr lang="fr-BE" dirty="0"/>
              <a:t> Covadis) et de la manière de faire (respect des règles de l’art).</a:t>
            </a:r>
          </a:p>
          <a:p>
            <a:pPr marL="285750" indent="-285750">
              <a:buFont typeface="Arial" panose="020B0604020202020204" pitchFamily="34" charset="0"/>
              <a:buChar char="•"/>
            </a:pPr>
            <a:r>
              <a:rPr lang="fr-BE" b="1" dirty="0"/>
              <a:t>Il forme et accompagne </a:t>
            </a:r>
            <a:r>
              <a:rPr lang="fr-BE" dirty="0"/>
              <a:t>de ses collègues vers une utilisation responsable de la donnée (géographique ou non). </a:t>
            </a:r>
          </a:p>
          <a:p>
            <a:pPr marL="285750" indent="-285750">
              <a:buFont typeface="Arial" panose="020B0604020202020204" pitchFamily="34" charset="0"/>
              <a:buChar char="•"/>
            </a:pPr>
            <a:r>
              <a:rPr lang="fr-BE" b="1" dirty="0"/>
              <a:t>Il pousse les couches sur des serveurs de données spatiales</a:t>
            </a:r>
            <a:r>
              <a:rPr lang="fr-BE" dirty="0"/>
              <a:t>, crée de nouveaux services en ligne dans le cloud et organiser le </a:t>
            </a:r>
            <a:r>
              <a:rPr lang="fr-BE" dirty="0" err="1"/>
              <a:t>webmapping</a:t>
            </a:r>
            <a:endParaRPr lang="fr-BE" dirty="0"/>
          </a:p>
          <a:p>
            <a:pPr marL="285750" indent="-285750">
              <a:buFont typeface="Arial" panose="020B0604020202020204" pitchFamily="34" charset="0"/>
              <a:buChar char="•"/>
            </a:pPr>
            <a:r>
              <a:rPr lang="fr-BE" b="1" dirty="0"/>
              <a:t>Il travaille avec par exemple du </a:t>
            </a:r>
            <a:r>
              <a:rPr lang="fr-BE" b="1" dirty="0" err="1"/>
              <a:t>NetCDF</a:t>
            </a:r>
            <a:r>
              <a:rPr lang="fr-BE" b="1" dirty="0"/>
              <a:t>, lance ses requêtes spatiales sous </a:t>
            </a:r>
            <a:r>
              <a:rPr lang="fr-BE" b="1" dirty="0" err="1"/>
              <a:t>Postgis</a:t>
            </a:r>
            <a:r>
              <a:rPr lang="fr-BE" b="1" dirty="0"/>
              <a:t> </a:t>
            </a:r>
            <a:r>
              <a:rPr lang="fr-BE" dirty="0"/>
              <a:t>et a (presque) oublié Excel. D’ailleurs, il sera là demain face au challenge du Spatial Big Data</a:t>
            </a:r>
          </a:p>
          <a:p>
            <a:pPr marL="285750" indent="-285750">
              <a:buFont typeface="Arial" panose="020B0604020202020204" pitchFamily="34" charset="0"/>
              <a:buChar char="•"/>
            </a:pPr>
            <a:r>
              <a:rPr lang="fr-BE" b="1" dirty="0"/>
              <a:t>Il connecte QGIS avec R, SAGA, Orfeo ou d’autres </a:t>
            </a:r>
            <a:r>
              <a:rPr lang="fr-BE" dirty="0"/>
              <a:t>et propose de nouvelles méthodologie de traitement, de maniement de la donnée spatiale, il crée des bloc-notes interactifs et exploratoire sous </a:t>
            </a:r>
            <a:r>
              <a:rPr lang="fr-BE" b="1" dirty="0" err="1"/>
              <a:t>Jupyter</a:t>
            </a:r>
            <a:endParaRPr lang="fr-BE" b="1" dirty="0"/>
          </a:p>
          <a:p>
            <a:pPr marL="285750" indent="-285750">
              <a:buFont typeface="Arial" panose="020B0604020202020204" pitchFamily="34" charset="0"/>
              <a:buChar char="•"/>
            </a:pPr>
            <a:r>
              <a:rPr lang="fr-BE" b="1" dirty="0"/>
              <a:t>Il assure une veille technologique avancée </a:t>
            </a:r>
            <a:r>
              <a:rPr lang="fr-BE" dirty="0"/>
              <a:t>et scrupuleuse pour découvrir de nouvelles données, de nouveaux moyens de l’exploiter et de la rendre disponible à ses collègues.</a:t>
            </a:r>
          </a:p>
          <a:p>
            <a:pPr marL="285750" indent="-285750">
              <a:buFont typeface="Arial" panose="020B0604020202020204" pitchFamily="34" charset="0"/>
              <a:buChar char="•"/>
            </a:pPr>
            <a:r>
              <a:rPr lang="fr-BE" b="1" dirty="0"/>
              <a:t>Il crée de la valeur ajoutée </a:t>
            </a:r>
            <a:r>
              <a:rPr lang="fr-BE" dirty="0"/>
              <a:t>en exploitant les silos de données Open data ou à l’intérieur de l’organisme</a:t>
            </a:r>
          </a:p>
          <a:p>
            <a:r>
              <a:rPr lang="fr-FR" sz="1400" i="1" dirty="0"/>
              <a:t>(*) La géographie et la géomatique au crible de la </a:t>
            </a:r>
            <a:r>
              <a:rPr lang="fr-FR" sz="1400" i="1" dirty="0" err="1"/>
              <a:t>néogéographie</a:t>
            </a:r>
            <a:r>
              <a:rPr lang="fr-FR" sz="1400" i="1" dirty="0"/>
              <a:t>, Thierry </a:t>
            </a:r>
            <a:r>
              <a:rPr lang="fr-FR" sz="1400" i="1" dirty="0" err="1"/>
              <a:t>Joliveau</a:t>
            </a:r>
            <a:r>
              <a:rPr lang="fr-FR" sz="1400" i="1" dirty="0"/>
              <a:t>, 2010.</a:t>
            </a:r>
            <a:br>
              <a:rPr lang="fr-FR" sz="1400" i="1" dirty="0"/>
            </a:br>
            <a:r>
              <a:rPr lang="fr-FR" sz="1400" i="1" dirty="0"/>
              <a:t>Réf :  https://journals.openedition.org/traces/4847</a:t>
            </a:r>
          </a:p>
          <a:p>
            <a:pPr marL="285750" indent="-285750" algn="just">
              <a:buFont typeface="Wingdings" panose="05000000000000000000" pitchFamily="2" charset="2"/>
              <a:buChar char="Ø"/>
            </a:pPr>
            <a:endParaRPr lang="fr-BE" dirty="0"/>
          </a:p>
          <a:p>
            <a:pPr marL="285750" indent="-285750" algn="just">
              <a:buFont typeface="Wingdings" panose="05000000000000000000" pitchFamily="2" charset="2"/>
              <a:buChar char="Ø"/>
            </a:pPr>
            <a:endParaRPr lang="fr-BE" dirty="0"/>
          </a:p>
          <a:p>
            <a:pPr marL="285750" indent="-285750" algn="just">
              <a:buFont typeface="Wingdings" panose="05000000000000000000" pitchFamily="2" charset="2"/>
              <a:buChar char="Ø"/>
            </a:pPr>
            <a:endParaRPr lang="fr-BE" dirty="0"/>
          </a:p>
        </p:txBody>
      </p:sp>
      <p:sp>
        <p:nvSpPr>
          <p:cNvPr id="4" name="Espace réservé du pied de page 3">
            <a:extLst>
              <a:ext uri="{FF2B5EF4-FFF2-40B4-BE49-F238E27FC236}">
                <a16:creationId xmlns:a16="http://schemas.microsoft.com/office/drawing/2014/main" id="{CFF2B4B5-115D-41DA-8387-81F1A2547A7F}"/>
              </a:ext>
            </a:extLst>
          </p:cNvPr>
          <p:cNvSpPr>
            <a:spLocks noGrp="1"/>
          </p:cNvSpPr>
          <p:nvPr>
            <p:ph type="ftr" sz="quarter" idx="15"/>
          </p:nvPr>
        </p:nvSpPr>
        <p:spPr/>
        <p:txBody>
          <a:bodyPr/>
          <a:lstStyle/>
          <a:p>
            <a:r>
              <a:rPr lang="fr-FR"/>
              <a:t>QGIS, les enjeux d’une alternative - Rencontres des Utilisateurs Francophones de QGIS - 15 décembre 2018</a:t>
            </a:r>
            <a:endParaRPr lang="fr-FR" dirty="0"/>
          </a:p>
        </p:txBody>
      </p:sp>
    </p:spTree>
    <p:extLst>
      <p:ext uri="{BB962C8B-B14F-4D97-AF65-F5344CB8AC3E}">
        <p14:creationId xmlns:p14="http://schemas.microsoft.com/office/powerpoint/2010/main" val="3517662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47F92-F1AC-42D1-8CF5-1CA846332224}"/>
              </a:ext>
            </a:extLst>
          </p:cNvPr>
          <p:cNvSpPr>
            <a:spLocks noGrp="1"/>
          </p:cNvSpPr>
          <p:nvPr>
            <p:ph type="title"/>
          </p:nvPr>
        </p:nvSpPr>
        <p:spPr/>
        <p:txBody>
          <a:bodyPr/>
          <a:lstStyle/>
          <a:p>
            <a:r>
              <a:rPr lang="fr-FR" dirty="0"/>
              <a:t>Au final…</a:t>
            </a:r>
          </a:p>
        </p:txBody>
      </p:sp>
      <p:sp>
        <p:nvSpPr>
          <p:cNvPr id="3" name="Espace réservé du texte 2">
            <a:extLst>
              <a:ext uri="{FF2B5EF4-FFF2-40B4-BE49-F238E27FC236}">
                <a16:creationId xmlns:a16="http://schemas.microsoft.com/office/drawing/2014/main" id="{D1D09CFB-16EA-4CCF-B826-A2E37FDA80E0}"/>
              </a:ext>
            </a:extLst>
          </p:cNvPr>
          <p:cNvSpPr>
            <a:spLocks noGrp="1"/>
          </p:cNvSpPr>
          <p:nvPr>
            <p:ph type="body" sz="quarter" idx="13"/>
          </p:nvPr>
        </p:nvSpPr>
        <p:spPr>
          <a:xfrm>
            <a:off x="818727" y="1310556"/>
            <a:ext cx="8863308" cy="5720112"/>
          </a:xfrm>
        </p:spPr>
        <p:txBody>
          <a:bodyPr/>
          <a:lstStyle/>
          <a:p>
            <a:r>
              <a:rPr lang="fr-FR" sz="1800" dirty="0"/>
              <a:t>De multiples conséquences du changement et suite aux formations :</a:t>
            </a:r>
          </a:p>
          <a:p>
            <a:pPr marL="285750" indent="-285750">
              <a:buFont typeface="Arial" panose="020B0604020202020204" pitchFamily="34" charset="0"/>
              <a:buChar char="•"/>
            </a:pPr>
            <a:r>
              <a:rPr lang="fr-FR" sz="1800" dirty="0"/>
              <a:t>Les </a:t>
            </a:r>
            <a:r>
              <a:rPr lang="fr-FR" sz="1800" b="1" dirty="0"/>
              <a:t>utilisateurs/thématiciens </a:t>
            </a:r>
            <a:r>
              <a:rPr lang="fr-FR" sz="1800" dirty="0"/>
              <a:t>:</a:t>
            </a:r>
          </a:p>
          <a:p>
            <a:pPr marL="561975" lvl="1" indent="-285750"/>
            <a:r>
              <a:rPr lang="fr-FR" sz="1800" b="1" dirty="0"/>
              <a:t>Disposent d’un outil en commun</a:t>
            </a:r>
            <a:r>
              <a:rPr lang="fr-FR" sz="1800" dirty="0"/>
              <a:t>, peuvent s’échanger aisément des fichiers projet ou des données spatiales, ou se brancher aux mêmes bases</a:t>
            </a:r>
          </a:p>
          <a:p>
            <a:pPr marL="561975" lvl="1" indent="-285750"/>
            <a:r>
              <a:rPr lang="fr-FR" sz="1800" b="1" dirty="0"/>
              <a:t>Font évoluer leurs pratiques </a:t>
            </a:r>
            <a:r>
              <a:rPr lang="fr-FR" sz="1800" dirty="0"/>
              <a:t>par induction (adieu les cellules fusionnées dans Excel !)</a:t>
            </a:r>
          </a:p>
          <a:p>
            <a:pPr marL="561975" lvl="1" indent="-285750"/>
            <a:r>
              <a:rPr lang="fr-FR" sz="1800" b="1" dirty="0"/>
              <a:t>Sont demandeurs d’outils plus avancés</a:t>
            </a:r>
            <a:r>
              <a:rPr lang="fr-FR" sz="1800" dirty="0"/>
              <a:t>, de formations méthodologiques ou métier plus pointues</a:t>
            </a:r>
          </a:p>
          <a:p>
            <a:pPr marL="561975" lvl="1" indent="-285750"/>
            <a:r>
              <a:rPr lang="fr-FR" sz="1800" dirty="0"/>
              <a:t>Sont pour certains en capacité </a:t>
            </a:r>
            <a:r>
              <a:rPr lang="fr-FR" sz="1800" b="1" dirty="0"/>
              <a:t>d’alimenter les bases centralisées avec leur données métier.</a:t>
            </a:r>
          </a:p>
          <a:p>
            <a:pPr marL="285750" indent="-285750">
              <a:buFont typeface="Arial" panose="020B0604020202020204" pitchFamily="34" charset="0"/>
              <a:buChar char="•"/>
            </a:pPr>
            <a:r>
              <a:rPr lang="fr-FR" sz="1800" dirty="0"/>
              <a:t>Les </a:t>
            </a:r>
            <a:r>
              <a:rPr lang="fr-FR" sz="1800" b="1" dirty="0"/>
              <a:t>géomaticiens</a:t>
            </a:r>
            <a:r>
              <a:rPr lang="fr-FR" sz="1800" dirty="0"/>
              <a:t> :</a:t>
            </a:r>
          </a:p>
          <a:p>
            <a:pPr marL="561975" lvl="1" indent="-285750"/>
            <a:r>
              <a:rPr lang="fr-FR" sz="1800" dirty="0"/>
              <a:t>Sont moins sollicités pour les actions de base mais…</a:t>
            </a:r>
          </a:p>
          <a:p>
            <a:pPr marL="561975" lvl="1" indent="-285750"/>
            <a:r>
              <a:rPr lang="fr-FR" sz="1800" b="1" dirty="0"/>
              <a:t>Créent de nouveaux outils </a:t>
            </a:r>
            <a:r>
              <a:rPr lang="fr-FR" sz="1800" dirty="0"/>
              <a:t>rediffusables, </a:t>
            </a:r>
            <a:r>
              <a:rPr lang="fr-FR" sz="1800" b="1" dirty="0"/>
              <a:t>approfondissent leur expertise </a:t>
            </a:r>
            <a:r>
              <a:rPr lang="fr-FR" sz="1800" dirty="0"/>
              <a:t>sur des outils plus avancés</a:t>
            </a:r>
          </a:p>
          <a:p>
            <a:pPr marL="561975" lvl="1" indent="-285750"/>
            <a:r>
              <a:rPr lang="fr-FR" sz="1800" dirty="0"/>
              <a:t>Sont en capacité de </a:t>
            </a:r>
            <a:r>
              <a:rPr lang="fr-FR" sz="1800" b="1" dirty="0"/>
              <a:t>produire de nouvelles valeurs ajoutées </a:t>
            </a:r>
            <a:r>
              <a:rPr lang="fr-FR" sz="1800" dirty="0"/>
              <a:t>sur les projets</a:t>
            </a:r>
          </a:p>
          <a:p>
            <a:pPr marL="561975" lvl="1" indent="-285750"/>
            <a:r>
              <a:rPr lang="fr-FR" sz="1800" dirty="0"/>
              <a:t>Mènent des </a:t>
            </a:r>
            <a:r>
              <a:rPr lang="fr-FR" sz="1800" b="1" dirty="0"/>
              <a:t>actions de normalisation</a:t>
            </a:r>
            <a:r>
              <a:rPr lang="fr-FR" sz="1800" dirty="0"/>
              <a:t>, faisant gagner les projets en efficacité</a:t>
            </a:r>
          </a:p>
          <a:p>
            <a:pPr marL="561975" lvl="1" indent="-285750"/>
            <a:endParaRPr lang="fr-FR" sz="1800" dirty="0"/>
          </a:p>
          <a:p>
            <a:pPr marL="285750" indent="-285750" algn="just">
              <a:buFont typeface="Arial" panose="020B0604020202020204" pitchFamily="34" charset="0"/>
              <a:buChar char="•"/>
            </a:pPr>
            <a:r>
              <a:rPr lang="fr-FR" sz="1800" dirty="0"/>
              <a:t>L’entreprise y gagne sur le plan financier, développe son patrimoine technique et le pérenniser sur le long terme. Elle cesse de lutter contre l’obsolescence des licences pour se focaliser sur la formation de ses équipes.</a:t>
            </a:r>
          </a:p>
        </p:txBody>
      </p:sp>
      <p:sp>
        <p:nvSpPr>
          <p:cNvPr id="4" name="Espace réservé du pied de page 3">
            <a:extLst>
              <a:ext uri="{FF2B5EF4-FFF2-40B4-BE49-F238E27FC236}">
                <a16:creationId xmlns:a16="http://schemas.microsoft.com/office/drawing/2014/main" id="{EC1C6A8B-EE9B-44F3-BAFB-8EB3D8CB15F5}"/>
              </a:ext>
            </a:extLst>
          </p:cNvPr>
          <p:cNvSpPr>
            <a:spLocks noGrp="1"/>
          </p:cNvSpPr>
          <p:nvPr>
            <p:ph type="ftr" sz="quarter" idx="15"/>
          </p:nvPr>
        </p:nvSpPr>
        <p:spPr/>
        <p:txBody>
          <a:bodyPr/>
          <a:lstStyle/>
          <a:p>
            <a:r>
              <a:rPr lang="fr-FR"/>
              <a:t>QGIS, les enjeux d’une alternative - Rencontres des Utilisateurs Francophones de QGIS - 15 décembre 2018</a:t>
            </a:r>
            <a:endParaRPr lang="fr-FR" dirty="0"/>
          </a:p>
        </p:txBody>
      </p:sp>
    </p:spTree>
    <p:extLst>
      <p:ext uri="{BB962C8B-B14F-4D97-AF65-F5344CB8AC3E}">
        <p14:creationId xmlns:p14="http://schemas.microsoft.com/office/powerpoint/2010/main" val="3467609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5529" y="-2"/>
            <a:ext cx="5506283" cy="7559677"/>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p:cNvSpPr>
            <a:spLocks noGrp="1"/>
          </p:cNvSpPr>
          <p:nvPr>
            <p:ph type="title"/>
          </p:nvPr>
        </p:nvSpPr>
        <p:spPr>
          <a:xfrm>
            <a:off x="574684" y="402482"/>
            <a:ext cx="7904025" cy="1789401"/>
          </a:xfrm>
        </p:spPr>
        <p:txBody>
          <a:bodyPr vert="horz" lIns="91440" tIns="45720" rIns="91440" bIns="45720" rtlCol="0" anchor="b">
            <a:normAutofit/>
          </a:bodyPr>
          <a:lstStyle/>
          <a:p>
            <a:pPr defTabSz="914400"/>
            <a:r>
              <a:rPr lang="en-US" sz="3900" kern="1200">
                <a:solidFill>
                  <a:schemeClr val="tx1"/>
                </a:solidFill>
                <a:latin typeface="+mj-lt"/>
                <a:ea typeface="+mj-ea"/>
                <a:cs typeface="+mj-cs"/>
              </a:rPr>
              <a:t>Dédicace</a:t>
            </a:r>
            <a:br>
              <a:rPr lang="en-US" sz="3900" kern="1200">
                <a:solidFill>
                  <a:schemeClr val="tx1"/>
                </a:solidFill>
                <a:latin typeface="+mj-lt"/>
                <a:ea typeface="+mj-ea"/>
                <a:cs typeface="+mj-cs"/>
              </a:rPr>
            </a:br>
            <a:endParaRPr lang="en-US" sz="3900" kern="1200">
              <a:solidFill>
                <a:schemeClr val="tx1"/>
              </a:solidFill>
              <a:latin typeface="+mj-lt"/>
              <a:ea typeface="+mj-ea"/>
              <a:cs typeface="+mj-cs"/>
            </a:endParaRPr>
          </a:p>
        </p:txBody>
      </p:sp>
      <p:cxnSp>
        <p:nvCxnSpPr>
          <p:cNvPr id="12" name="Straight Arrow Connector 11">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9694" y="2553490"/>
            <a:ext cx="7216974"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 name="Espace réservé du texte 4">
            <a:extLst>
              <a:ext uri="{FF2B5EF4-FFF2-40B4-BE49-F238E27FC236}">
                <a16:creationId xmlns:a16="http://schemas.microsoft.com/office/drawing/2014/main" id="{E0C16B1C-EB46-4AA2-85C3-0BE070603BD3}"/>
              </a:ext>
            </a:extLst>
          </p:cNvPr>
          <p:cNvSpPr>
            <a:spLocks noGrp="1"/>
          </p:cNvSpPr>
          <p:nvPr>
            <p:ph type="body" sz="quarter" idx="13"/>
          </p:nvPr>
        </p:nvSpPr>
        <p:spPr>
          <a:xfrm>
            <a:off x="574684" y="2915091"/>
            <a:ext cx="7904025" cy="3667678"/>
          </a:xfrm>
        </p:spPr>
        <p:txBody>
          <a:bodyPr vert="horz" lIns="91440" tIns="45720" rIns="91440" bIns="45720" rtlCol="0">
            <a:normAutofit/>
          </a:bodyPr>
          <a:lstStyle/>
          <a:p>
            <a:pPr indent="-228600" defTabSz="914400">
              <a:buFont typeface="Arial" panose="020B0604020202020204" pitchFamily="34" charset="0"/>
              <a:buChar char="•"/>
            </a:pPr>
            <a:r>
              <a:rPr lang="en-US" sz="2000" b="1">
                <a:solidFill>
                  <a:schemeClr val="tx1"/>
                </a:solidFill>
              </a:rPr>
              <a:t>Suite bureautique, les enjeux d'une alternative</a:t>
            </a:r>
          </a:p>
          <a:p>
            <a:pPr indent="-228600" defTabSz="914400">
              <a:buFont typeface="Arial" panose="020B0604020202020204" pitchFamily="34" charset="0"/>
              <a:buChar char="•"/>
            </a:pPr>
            <a:r>
              <a:rPr lang="en-US" sz="2000" b="1">
                <a:solidFill>
                  <a:schemeClr val="tx1"/>
                </a:solidFill>
              </a:rPr>
              <a:t>Frédérique LABBE, Mémoire Ingénieur CNAM, 2003</a:t>
            </a:r>
          </a:p>
          <a:p>
            <a:pPr indent="-228600" defTabSz="914400">
              <a:buFont typeface="Arial" panose="020B0604020202020204" pitchFamily="34" charset="0"/>
              <a:buChar char="•"/>
            </a:pPr>
            <a:endParaRPr lang="en-US" sz="2000">
              <a:solidFill>
                <a:schemeClr val="tx1"/>
              </a:solidFill>
            </a:endParaRPr>
          </a:p>
        </p:txBody>
      </p:sp>
    </p:spTree>
    <p:extLst>
      <p:ext uri="{BB962C8B-B14F-4D97-AF65-F5344CB8AC3E}">
        <p14:creationId xmlns:p14="http://schemas.microsoft.com/office/powerpoint/2010/main" val="359637303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88114" y="2184200"/>
            <a:ext cx="5787145" cy="2631887"/>
          </a:xfrm>
        </p:spPr>
        <p:txBody>
          <a:bodyPr/>
          <a:lstStyle/>
          <a:p>
            <a:r>
              <a:rPr lang="fr-FR" sz="6000" dirty="0"/>
              <a:t>Merci DE VOTRE ATTENTION !</a:t>
            </a:r>
            <a:endParaRPr lang="fr-FR" dirty="0"/>
          </a:p>
        </p:txBody>
      </p:sp>
    </p:spTree>
    <p:extLst>
      <p:ext uri="{BB962C8B-B14F-4D97-AF65-F5344CB8AC3E}">
        <p14:creationId xmlns:p14="http://schemas.microsoft.com/office/powerpoint/2010/main" val="374440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Graphique 74" descr="Réseau">
            <a:extLst>
              <a:ext uri="{FF2B5EF4-FFF2-40B4-BE49-F238E27FC236}">
                <a16:creationId xmlns:a16="http://schemas.microsoft.com/office/drawing/2014/main" id="{2BB4B913-F36A-4AC5-82EE-9549A5217D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75116" y="1248832"/>
            <a:ext cx="802898" cy="802898"/>
          </a:xfrm>
          <a:prstGeom prst="rect">
            <a:avLst/>
          </a:prstGeom>
        </p:spPr>
      </p:pic>
      <p:sp>
        <p:nvSpPr>
          <p:cNvPr id="2" name="Titre 1">
            <a:extLst>
              <a:ext uri="{FF2B5EF4-FFF2-40B4-BE49-F238E27FC236}">
                <a16:creationId xmlns:a16="http://schemas.microsoft.com/office/drawing/2014/main" id="{50C743E0-A2EB-4B75-A52E-B41F9F8922AC}"/>
              </a:ext>
            </a:extLst>
          </p:cNvPr>
          <p:cNvSpPr>
            <a:spLocks noGrp="1"/>
          </p:cNvSpPr>
          <p:nvPr>
            <p:ph type="title"/>
          </p:nvPr>
        </p:nvSpPr>
        <p:spPr/>
        <p:txBody>
          <a:bodyPr/>
          <a:lstStyle/>
          <a:p>
            <a:r>
              <a:rPr lang="fr-BE" dirty="0"/>
              <a:t>Votre intervenant</a:t>
            </a:r>
            <a:endParaRPr lang="fr-FR" dirty="0"/>
          </a:p>
        </p:txBody>
      </p:sp>
      <p:sp>
        <p:nvSpPr>
          <p:cNvPr id="3" name="Espace réservé du texte 2">
            <a:extLst>
              <a:ext uri="{FF2B5EF4-FFF2-40B4-BE49-F238E27FC236}">
                <a16:creationId xmlns:a16="http://schemas.microsoft.com/office/drawing/2014/main" id="{4AE61869-D7F2-46C8-AFDF-8EB02E6F484E}"/>
              </a:ext>
            </a:extLst>
          </p:cNvPr>
          <p:cNvSpPr>
            <a:spLocks noGrp="1"/>
          </p:cNvSpPr>
          <p:nvPr>
            <p:ph type="body" sz="quarter" idx="13"/>
          </p:nvPr>
        </p:nvSpPr>
        <p:spPr>
          <a:xfrm>
            <a:off x="444775" y="1478063"/>
            <a:ext cx="8319441" cy="2034394"/>
          </a:xfrm>
        </p:spPr>
        <p:txBody>
          <a:bodyPr/>
          <a:lstStyle/>
          <a:p>
            <a:r>
              <a:rPr lang="fr-BE" sz="2000" b="1" dirty="0"/>
              <a:t>Robin PREST</a:t>
            </a:r>
            <a:br>
              <a:rPr lang="fr-BE" sz="2000" b="1" dirty="0"/>
            </a:br>
            <a:r>
              <a:rPr lang="fr-BE" dirty="0">
                <a:hlinkClick r:id="rId4"/>
              </a:rPr>
              <a:t>robin.prest@anteagroup.com</a:t>
            </a:r>
            <a:endParaRPr lang="fr-BE" dirty="0"/>
          </a:p>
          <a:p>
            <a:r>
              <a:rPr lang="fr-BE" dirty="0"/>
              <a:t>Géomaticien – Ingénieur SIG/DATA – Support QGIS</a:t>
            </a:r>
            <a:br>
              <a:rPr lang="fr-BE" dirty="0"/>
            </a:br>
            <a:r>
              <a:rPr lang="fr-BE" dirty="0"/>
              <a:t>Animateur de la communauté SIG interne</a:t>
            </a:r>
            <a:br>
              <a:rPr lang="fr-BE" dirty="0"/>
            </a:br>
            <a:r>
              <a:rPr lang="fr-BE" dirty="0"/>
              <a:t>Equipe MSGIRE</a:t>
            </a:r>
            <a:br>
              <a:rPr lang="fr-BE" dirty="0"/>
            </a:br>
            <a:r>
              <a:rPr lang="fr-BE" b="1" dirty="0"/>
              <a:t>Direction de la Recherche et de l’Innovation</a:t>
            </a:r>
          </a:p>
          <a:p>
            <a:r>
              <a:rPr lang="fr-BE" b="1" dirty="0"/>
              <a:t>ANTEA GROUP</a:t>
            </a:r>
            <a:endParaRPr lang="fr-BE" dirty="0"/>
          </a:p>
          <a:p>
            <a:endParaRPr lang="fr-FR" dirty="0"/>
          </a:p>
        </p:txBody>
      </p:sp>
      <p:sp>
        <p:nvSpPr>
          <p:cNvPr id="53" name="Espace réservé du pied de page 52">
            <a:extLst>
              <a:ext uri="{FF2B5EF4-FFF2-40B4-BE49-F238E27FC236}">
                <a16:creationId xmlns:a16="http://schemas.microsoft.com/office/drawing/2014/main" id="{D8F75279-16CA-44B6-83DA-6B2F51950CD0}"/>
              </a:ext>
            </a:extLst>
          </p:cNvPr>
          <p:cNvSpPr>
            <a:spLocks noGrp="1"/>
          </p:cNvSpPr>
          <p:nvPr>
            <p:ph type="ftr" sz="quarter" idx="15"/>
          </p:nvPr>
        </p:nvSpPr>
        <p:spPr>
          <a:xfrm>
            <a:off x="6453963" y="7072768"/>
            <a:ext cx="3502789" cy="401638"/>
          </a:xfrm>
        </p:spPr>
        <p:txBody>
          <a:bodyPr/>
          <a:lstStyle/>
          <a:p>
            <a:r>
              <a:rPr lang="fr-FR" dirty="0"/>
              <a:t>QGIS, les enjeux d’une alternative - Rencontres des Utilisateurs Francophones de QGIS - 15 décembre 2018</a:t>
            </a:r>
          </a:p>
        </p:txBody>
      </p:sp>
      <p:sp>
        <p:nvSpPr>
          <p:cNvPr id="76" name="Rectangle 75">
            <a:extLst>
              <a:ext uri="{FF2B5EF4-FFF2-40B4-BE49-F238E27FC236}">
                <a16:creationId xmlns:a16="http://schemas.microsoft.com/office/drawing/2014/main" id="{793EBD2A-B041-4EF7-BBD9-79400B47F102}"/>
              </a:ext>
            </a:extLst>
          </p:cNvPr>
          <p:cNvSpPr/>
          <p:nvPr/>
        </p:nvSpPr>
        <p:spPr>
          <a:xfrm>
            <a:off x="7820565" y="1579595"/>
            <a:ext cx="2385072" cy="1569660"/>
          </a:xfrm>
          <a:prstGeom prst="rect">
            <a:avLst/>
          </a:prstGeom>
        </p:spPr>
        <p:txBody>
          <a:bodyPr wrap="square">
            <a:spAutoFit/>
          </a:bodyPr>
          <a:lstStyle/>
          <a:p>
            <a:pPr algn="r"/>
            <a:r>
              <a:rPr lang="fr-BE" sz="1600" dirty="0">
                <a:solidFill>
                  <a:schemeClr val="accent1"/>
                </a:solidFill>
              </a:rPr>
              <a:t>Du côté des réseaux :</a:t>
            </a:r>
          </a:p>
          <a:p>
            <a:pPr algn="r"/>
            <a:endParaRPr lang="fr-BE" sz="1600" dirty="0">
              <a:solidFill>
                <a:schemeClr val="accent1"/>
              </a:solidFill>
            </a:endParaRPr>
          </a:p>
          <a:p>
            <a:pPr algn="r"/>
            <a:r>
              <a:rPr lang="fr-BE" sz="1600" dirty="0">
                <a:solidFill>
                  <a:schemeClr val="accent1"/>
                </a:solidFill>
              </a:rPr>
              <a:t>Membre de l’association </a:t>
            </a:r>
            <a:br>
              <a:rPr lang="fr-BE" sz="1600" dirty="0">
                <a:solidFill>
                  <a:schemeClr val="accent1"/>
                </a:solidFill>
              </a:rPr>
            </a:br>
            <a:r>
              <a:rPr lang="fr-BE" sz="1600" dirty="0">
                <a:solidFill>
                  <a:schemeClr val="accent1"/>
                </a:solidFill>
              </a:rPr>
              <a:t>GeoRezo.net depuis 2006</a:t>
            </a:r>
          </a:p>
          <a:p>
            <a:pPr algn="r"/>
            <a:endParaRPr lang="fr-BE" sz="1600" dirty="0">
              <a:solidFill>
                <a:schemeClr val="accent1"/>
              </a:solidFill>
            </a:endParaRPr>
          </a:p>
          <a:p>
            <a:pPr algn="r"/>
            <a:r>
              <a:rPr lang="fr-BE" sz="1600" dirty="0">
                <a:solidFill>
                  <a:schemeClr val="accent1"/>
                </a:solidFill>
              </a:rPr>
              <a:t>@</a:t>
            </a:r>
            <a:r>
              <a:rPr lang="fr-BE" sz="1600" dirty="0" err="1">
                <a:solidFill>
                  <a:schemeClr val="accent1"/>
                </a:solidFill>
              </a:rPr>
              <a:t>gisnside</a:t>
            </a:r>
            <a:r>
              <a:rPr lang="fr-BE" sz="1600" dirty="0">
                <a:solidFill>
                  <a:schemeClr val="accent1"/>
                </a:solidFill>
              </a:rPr>
              <a:t> </a:t>
            </a:r>
          </a:p>
        </p:txBody>
      </p:sp>
    </p:spTree>
    <p:extLst>
      <p:ext uri="{BB962C8B-B14F-4D97-AF65-F5344CB8AC3E}">
        <p14:creationId xmlns:p14="http://schemas.microsoft.com/office/powerpoint/2010/main" val="864420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50655" y="278397"/>
            <a:ext cx="7190502" cy="696049"/>
          </a:xfrm>
        </p:spPr>
        <p:txBody>
          <a:bodyPr/>
          <a:lstStyle/>
          <a:p>
            <a:r>
              <a:rPr lang="fr-FR" sz="3200" dirty="0" err="1"/>
              <a:t>Antea</a:t>
            </a:r>
            <a:r>
              <a:rPr lang="fr-FR" sz="3200" dirty="0"/>
              <a:t> Group dans le monde</a:t>
            </a:r>
          </a:p>
        </p:txBody>
      </p:sp>
      <p:sp>
        <p:nvSpPr>
          <p:cNvPr id="3" name="Espace réservé du pied de page 2">
            <a:extLst>
              <a:ext uri="{FF2B5EF4-FFF2-40B4-BE49-F238E27FC236}">
                <a16:creationId xmlns:a16="http://schemas.microsoft.com/office/drawing/2014/main" id="{EC20E753-B8EF-40C0-81D9-408F7BC876BA}"/>
              </a:ext>
            </a:extLst>
          </p:cNvPr>
          <p:cNvSpPr>
            <a:spLocks noGrp="1"/>
          </p:cNvSpPr>
          <p:nvPr>
            <p:ph type="ftr" sz="quarter" idx="11"/>
          </p:nvPr>
        </p:nvSpPr>
        <p:spPr>
          <a:xfrm>
            <a:off x="6608180" y="7072768"/>
            <a:ext cx="3348572" cy="401638"/>
          </a:xfrm>
        </p:spPr>
        <p:txBody>
          <a:bodyPr/>
          <a:lstStyle/>
          <a:p>
            <a:r>
              <a:rPr lang="fr-FR" dirty="0"/>
              <a:t>QGIS, les enjeux d’une alternative - Rencontres des Utilisateurs Francophones de QGIS - 15 décembre 2018</a:t>
            </a:r>
          </a:p>
        </p:txBody>
      </p:sp>
      <p:pic>
        <p:nvPicPr>
          <p:cNvPr id="57" name="Image 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7027" y="2227024"/>
            <a:ext cx="1094820" cy="588703"/>
          </a:xfrm>
          <a:prstGeom prst="rect">
            <a:avLst/>
          </a:prstGeom>
        </p:spPr>
      </p:pic>
      <p:grpSp>
        <p:nvGrpSpPr>
          <p:cNvPr id="41" name="Groupe 40"/>
          <p:cNvGrpSpPr/>
          <p:nvPr/>
        </p:nvGrpSpPr>
        <p:grpSpPr>
          <a:xfrm>
            <a:off x="5954632" y="2967683"/>
            <a:ext cx="2025235" cy="848525"/>
            <a:chOff x="5576251" y="2681193"/>
            <a:chExt cx="2025235" cy="848525"/>
          </a:xfrm>
        </p:grpSpPr>
        <p:grpSp>
          <p:nvGrpSpPr>
            <p:cNvPr id="31" name="Groupe 30"/>
            <p:cNvGrpSpPr/>
            <p:nvPr/>
          </p:nvGrpSpPr>
          <p:grpSpPr>
            <a:xfrm>
              <a:off x="5576251" y="2681193"/>
              <a:ext cx="620775" cy="848525"/>
              <a:chOff x="5951538" y="4763240"/>
              <a:chExt cx="666103" cy="910483"/>
            </a:xfrm>
            <a:solidFill>
              <a:schemeClr val="accent4"/>
            </a:solidFill>
          </p:grpSpPr>
          <p:sp>
            <p:nvSpPr>
              <p:cNvPr id="29" name="Freeform 25"/>
              <p:cNvSpPr>
                <a:spLocks noEditPoints="1"/>
              </p:cNvSpPr>
              <p:nvPr/>
            </p:nvSpPr>
            <p:spPr bwMode="auto">
              <a:xfrm>
                <a:off x="5951538" y="4838006"/>
                <a:ext cx="597038" cy="600770"/>
              </a:xfrm>
              <a:custGeom>
                <a:avLst/>
                <a:gdLst>
                  <a:gd name="T0" fmla="*/ 70 w 320"/>
                  <a:gd name="T1" fmla="*/ 28 h 322"/>
                  <a:gd name="T2" fmla="*/ 2 w 320"/>
                  <a:gd name="T3" fmla="*/ 128 h 322"/>
                  <a:gd name="T4" fmla="*/ 18 w 320"/>
                  <a:gd name="T5" fmla="*/ 238 h 322"/>
                  <a:gd name="T6" fmla="*/ 112 w 320"/>
                  <a:gd name="T7" fmla="*/ 314 h 322"/>
                  <a:gd name="T8" fmla="*/ 222 w 320"/>
                  <a:gd name="T9" fmla="*/ 310 h 322"/>
                  <a:gd name="T10" fmla="*/ 308 w 320"/>
                  <a:gd name="T11" fmla="*/ 224 h 322"/>
                  <a:gd name="T12" fmla="*/ 312 w 320"/>
                  <a:gd name="T13" fmla="*/ 114 h 322"/>
                  <a:gd name="T14" fmla="*/ 236 w 320"/>
                  <a:gd name="T15" fmla="*/ 20 h 322"/>
                  <a:gd name="T16" fmla="*/ 92 w 320"/>
                  <a:gd name="T17" fmla="*/ 274 h 322"/>
                  <a:gd name="T18" fmla="*/ 64 w 320"/>
                  <a:gd name="T19" fmla="*/ 262 h 322"/>
                  <a:gd name="T20" fmla="*/ 64 w 320"/>
                  <a:gd name="T21" fmla="*/ 246 h 322"/>
                  <a:gd name="T22" fmla="*/ 62 w 320"/>
                  <a:gd name="T23" fmla="*/ 220 h 322"/>
                  <a:gd name="T24" fmla="*/ 68 w 320"/>
                  <a:gd name="T25" fmla="*/ 200 h 322"/>
                  <a:gd name="T26" fmla="*/ 90 w 320"/>
                  <a:gd name="T27" fmla="*/ 212 h 322"/>
                  <a:gd name="T28" fmla="*/ 96 w 320"/>
                  <a:gd name="T29" fmla="*/ 272 h 322"/>
                  <a:gd name="T30" fmla="*/ 128 w 320"/>
                  <a:gd name="T31" fmla="*/ 108 h 322"/>
                  <a:gd name="T32" fmla="*/ 108 w 320"/>
                  <a:gd name="T33" fmla="*/ 134 h 322"/>
                  <a:gd name="T34" fmla="*/ 84 w 320"/>
                  <a:gd name="T35" fmla="*/ 122 h 322"/>
                  <a:gd name="T36" fmla="*/ 88 w 320"/>
                  <a:gd name="T37" fmla="*/ 154 h 322"/>
                  <a:gd name="T38" fmla="*/ 80 w 320"/>
                  <a:gd name="T39" fmla="*/ 160 h 322"/>
                  <a:gd name="T40" fmla="*/ 74 w 320"/>
                  <a:gd name="T41" fmla="*/ 160 h 322"/>
                  <a:gd name="T42" fmla="*/ 68 w 320"/>
                  <a:gd name="T43" fmla="*/ 178 h 322"/>
                  <a:gd name="T44" fmla="*/ 54 w 320"/>
                  <a:gd name="T45" fmla="*/ 166 h 322"/>
                  <a:gd name="T46" fmla="*/ 48 w 320"/>
                  <a:gd name="T47" fmla="*/ 146 h 322"/>
                  <a:gd name="T48" fmla="*/ 50 w 320"/>
                  <a:gd name="T49" fmla="*/ 138 h 322"/>
                  <a:gd name="T50" fmla="*/ 50 w 320"/>
                  <a:gd name="T51" fmla="*/ 128 h 322"/>
                  <a:gd name="T52" fmla="*/ 44 w 320"/>
                  <a:gd name="T53" fmla="*/ 114 h 322"/>
                  <a:gd name="T54" fmla="*/ 58 w 320"/>
                  <a:gd name="T55" fmla="*/ 58 h 322"/>
                  <a:gd name="T56" fmla="*/ 86 w 320"/>
                  <a:gd name="T57" fmla="*/ 36 h 322"/>
                  <a:gd name="T58" fmla="*/ 106 w 320"/>
                  <a:gd name="T59" fmla="*/ 36 h 322"/>
                  <a:gd name="T60" fmla="*/ 122 w 320"/>
                  <a:gd name="T61" fmla="*/ 40 h 322"/>
                  <a:gd name="T62" fmla="*/ 140 w 320"/>
                  <a:gd name="T63" fmla="*/ 24 h 322"/>
                  <a:gd name="T64" fmla="*/ 168 w 320"/>
                  <a:gd name="T65" fmla="*/ 24 h 322"/>
                  <a:gd name="T66" fmla="*/ 134 w 320"/>
                  <a:gd name="T67" fmla="*/ 46 h 322"/>
                  <a:gd name="T68" fmla="*/ 116 w 320"/>
                  <a:gd name="T69" fmla="*/ 54 h 322"/>
                  <a:gd name="T70" fmla="*/ 138 w 320"/>
                  <a:gd name="T71" fmla="*/ 58 h 322"/>
                  <a:gd name="T72" fmla="*/ 172 w 320"/>
                  <a:gd name="T73" fmla="*/ 42 h 322"/>
                  <a:gd name="T74" fmla="*/ 184 w 320"/>
                  <a:gd name="T75" fmla="*/ 54 h 322"/>
                  <a:gd name="T76" fmla="*/ 168 w 320"/>
                  <a:gd name="T77" fmla="*/ 76 h 322"/>
                  <a:gd name="T78" fmla="*/ 148 w 320"/>
                  <a:gd name="T79" fmla="*/ 86 h 322"/>
                  <a:gd name="T80" fmla="*/ 262 w 320"/>
                  <a:gd name="T81" fmla="*/ 222 h 322"/>
                  <a:gd name="T82" fmla="*/ 240 w 320"/>
                  <a:gd name="T83" fmla="*/ 242 h 322"/>
                  <a:gd name="T84" fmla="*/ 216 w 320"/>
                  <a:gd name="T85" fmla="*/ 254 h 322"/>
                  <a:gd name="T86" fmla="*/ 206 w 320"/>
                  <a:gd name="T87" fmla="*/ 272 h 322"/>
                  <a:gd name="T88" fmla="*/ 190 w 320"/>
                  <a:gd name="T89" fmla="*/ 254 h 322"/>
                  <a:gd name="T90" fmla="*/ 178 w 320"/>
                  <a:gd name="T91" fmla="*/ 210 h 322"/>
                  <a:gd name="T92" fmla="*/ 156 w 320"/>
                  <a:gd name="T93" fmla="*/ 168 h 322"/>
                  <a:gd name="T94" fmla="*/ 168 w 320"/>
                  <a:gd name="T95" fmla="*/ 138 h 322"/>
                  <a:gd name="T96" fmla="*/ 184 w 320"/>
                  <a:gd name="T97" fmla="*/ 142 h 322"/>
                  <a:gd name="T98" fmla="*/ 214 w 320"/>
                  <a:gd name="T99" fmla="*/ 152 h 322"/>
                  <a:gd name="T100" fmla="*/ 238 w 320"/>
                  <a:gd name="T101" fmla="*/ 162 h 322"/>
                  <a:gd name="T102" fmla="*/ 266 w 320"/>
                  <a:gd name="T103" fmla="*/ 182 h 322"/>
                  <a:gd name="T104" fmla="*/ 276 w 320"/>
                  <a:gd name="T105" fmla="*/ 90 h 322"/>
                  <a:gd name="T106" fmla="*/ 270 w 320"/>
                  <a:gd name="T107" fmla="*/ 104 h 322"/>
                  <a:gd name="T108" fmla="*/ 258 w 320"/>
                  <a:gd name="T109" fmla="*/ 80 h 322"/>
                  <a:gd name="T110" fmla="*/ 260 w 320"/>
                  <a:gd name="T111" fmla="*/ 70 h 322"/>
                  <a:gd name="T112" fmla="*/ 252 w 320"/>
                  <a:gd name="T113" fmla="*/ 52 h 322"/>
                  <a:gd name="T114" fmla="*/ 280 w 320"/>
                  <a:gd name="T115" fmla="*/ 64 h 322"/>
                  <a:gd name="T116" fmla="*/ 276 w 320"/>
                  <a:gd name="T117" fmla="*/ 7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 h="322">
                    <a:moveTo>
                      <a:pt x="160" y="0"/>
                    </a:moveTo>
                    <a:lnTo>
                      <a:pt x="160" y="0"/>
                    </a:lnTo>
                    <a:lnTo>
                      <a:pt x="144" y="2"/>
                    </a:lnTo>
                    <a:lnTo>
                      <a:pt x="128" y="4"/>
                    </a:lnTo>
                    <a:lnTo>
                      <a:pt x="112" y="8"/>
                    </a:lnTo>
                    <a:lnTo>
                      <a:pt x="98" y="14"/>
                    </a:lnTo>
                    <a:lnTo>
                      <a:pt x="84" y="20"/>
                    </a:lnTo>
                    <a:lnTo>
                      <a:pt x="70" y="28"/>
                    </a:lnTo>
                    <a:lnTo>
                      <a:pt x="58" y="38"/>
                    </a:lnTo>
                    <a:lnTo>
                      <a:pt x="46" y="48"/>
                    </a:lnTo>
                    <a:lnTo>
                      <a:pt x="36" y="60"/>
                    </a:lnTo>
                    <a:lnTo>
                      <a:pt x="28" y="72"/>
                    </a:lnTo>
                    <a:lnTo>
                      <a:pt x="18" y="84"/>
                    </a:lnTo>
                    <a:lnTo>
                      <a:pt x="12" y="98"/>
                    </a:lnTo>
                    <a:lnTo>
                      <a:pt x="6" y="114"/>
                    </a:lnTo>
                    <a:lnTo>
                      <a:pt x="2" y="128"/>
                    </a:lnTo>
                    <a:lnTo>
                      <a:pt x="0" y="144"/>
                    </a:lnTo>
                    <a:lnTo>
                      <a:pt x="0" y="160"/>
                    </a:lnTo>
                    <a:lnTo>
                      <a:pt x="0" y="160"/>
                    </a:lnTo>
                    <a:lnTo>
                      <a:pt x="0" y="178"/>
                    </a:lnTo>
                    <a:lnTo>
                      <a:pt x="2" y="194"/>
                    </a:lnTo>
                    <a:lnTo>
                      <a:pt x="6" y="208"/>
                    </a:lnTo>
                    <a:lnTo>
                      <a:pt x="12" y="224"/>
                    </a:lnTo>
                    <a:lnTo>
                      <a:pt x="18" y="238"/>
                    </a:lnTo>
                    <a:lnTo>
                      <a:pt x="26" y="250"/>
                    </a:lnTo>
                    <a:lnTo>
                      <a:pt x="36" y="264"/>
                    </a:lnTo>
                    <a:lnTo>
                      <a:pt x="46" y="274"/>
                    </a:lnTo>
                    <a:lnTo>
                      <a:pt x="58" y="284"/>
                    </a:lnTo>
                    <a:lnTo>
                      <a:pt x="70" y="294"/>
                    </a:lnTo>
                    <a:lnTo>
                      <a:pt x="82" y="302"/>
                    </a:lnTo>
                    <a:lnTo>
                      <a:pt x="96" y="308"/>
                    </a:lnTo>
                    <a:lnTo>
                      <a:pt x="112" y="314"/>
                    </a:lnTo>
                    <a:lnTo>
                      <a:pt x="126" y="318"/>
                    </a:lnTo>
                    <a:lnTo>
                      <a:pt x="142" y="320"/>
                    </a:lnTo>
                    <a:lnTo>
                      <a:pt x="158" y="322"/>
                    </a:lnTo>
                    <a:lnTo>
                      <a:pt x="158" y="322"/>
                    </a:lnTo>
                    <a:lnTo>
                      <a:pt x="174" y="320"/>
                    </a:lnTo>
                    <a:lnTo>
                      <a:pt x="190" y="318"/>
                    </a:lnTo>
                    <a:lnTo>
                      <a:pt x="206" y="314"/>
                    </a:lnTo>
                    <a:lnTo>
                      <a:pt x="222" y="310"/>
                    </a:lnTo>
                    <a:lnTo>
                      <a:pt x="236" y="302"/>
                    </a:lnTo>
                    <a:lnTo>
                      <a:pt x="248" y="294"/>
                    </a:lnTo>
                    <a:lnTo>
                      <a:pt x="262" y="286"/>
                    </a:lnTo>
                    <a:lnTo>
                      <a:pt x="272" y="274"/>
                    </a:lnTo>
                    <a:lnTo>
                      <a:pt x="284" y="264"/>
                    </a:lnTo>
                    <a:lnTo>
                      <a:pt x="292" y="252"/>
                    </a:lnTo>
                    <a:lnTo>
                      <a:pt x="300" y="238"/>
                    </a:lnTo>
                    <a:lnTo>
                      <a:pt x="308" y="224"/>
                    </a:lnTo>
                    <a:lnTo>
                      <a:pt x="312" y="208"/>
                    </a:lnTo>
                    <a:lnTo>
                      <a:pt x="316" y="194"/>
                    </a:lnTo>
                    <a:lnTo>
                      <a:pt x="320" y="178"/>
                    </a:lnTo>
                    <a:lnTo>
                      <a:pt x="320" y="160"/>
                    </a:lnTo>
                    <a:lnTo>
                      <a:pt x="320" y="160"/>
                    </a:lnTo>
                    <a:lnTo>
                      <a:pt x="320" y="144"/>
                    </a:lnTo>
                    <a:lnTo>
                      <a:pt x="316" y="130"/>
                    </a:lnTo>
                    <a:lnTo>
                      <a:pt x="312" y="114"/>
                    </a:lnTo>
                    <a:lnTo>
                      <a:pt x="308" y="100"/>
                    </a:lnTo>
                    <a:lnTo>
                      <a:pt x="300" y="86"/>
                    </a:lnTo>
                    <a:lnTo>
                      <a:pt x="292" y="72"/>
                    </a:lnTo>
                    <a:lnTo>
                      <a:pt x="284" y="60"/>
                    </a:lnTo>
                    <a:lnTo>
                      <a:pt x="274" y="48"/>
                    </a:lnTo>
                    <a:lnTo>
                      <a:pt x="262" y="38"/>
                    </a:lnTo>
                    <a:lnTo>
                      <a:pt x="250" y="28"/>
                    </a:lnTo>
                    <a:lnTo>
                      <a:pt x="236" y="20"/>
                    </a:lnTo>
                    <a:lnTo>
                      <a:pt x="222" y="14"/>
                    </a:lnTo>
                    <a:lnTo>
                      <a:pt x="208" y="8"/>
                    </a:lnTo>
                    <a:lnTo>
                      <a:pt x="192" y="4"/>
                    </a:lnTo>
                    <a:lnTo>
                      <a:pt x="176" y="2"/>
                    </a:lnTo>
                    <a:lnTo>
                      <a:pt x="160" y="0"/>
                    </a:lnTo>
                    <a:lnTo>
                      <a:pt x="160" y="0"/>
                    </a:lnTo>
                    <a:close/>
                    <a:moveTo>
                      <a:pt x="92" y="274"/>
                    </a:moveTo>
                    <a:lnTo>
                      <a:pt x="92" y="274"/>
                    </a:lnTo>
                    <a:lnTo>
                      <a:pt x="88" y="274"/>
                    </a:lnTo>
                    <a:lnTo>
                      <a:pt x="86" y="272"/>
                    </a:lnTo>
                    <a:lnTo>
                      <a:pt x="86" y="272"/>
                    </a:lnTo>
                    <a:lnTo>
                      <a:pt x="84" y="266"/>
                    </a:lnTo>
                    <a:lnTo>
                      <a:pt x="84" y="266"/>
                    </a:lnTo>
                    <a:lnTo>
                      <a:pt x="76" y="268"/>
                    </a:lnTo>
                    <a:lnTo>
                      <a:pt x="70" y="268"/>
                    </a:lnTo>
                    <a:lnTo>
                      <a:pt x="64" y="262"/>
                    </a:lnTo>
                    <a:lnTo>
                      <a:pt x="62" y="256"/>
                    </a:lnTo>
                    <a:lnTo>
                      <a:pt x="62" y="256"/>
                    </a:lnTo>
                    <a:lnTo>
                      <a:pt x="64" y="252"/>
                    </a:lnTo>
                    <a:lnTo>
                      <a:pt x="64" y="252"/>
                    </a:lnTo>
                    <a:lnTo>
                      <a:pt x="64" y="248"/>
                    </a:lnTo>
                    <a:lnTo>
                      <a:pt x="64" y="248"/>
                    </a:lnTo>
                    <a:lnTo>
                      <a:pt x="64" y="246"/>
                    </a:lnTo>
                    <a:lnTo>
                      <a:pt x="64" y="246"/>
                    </a:lnTo>
                    <a:lnTo>
                      <a:pt x="60" y="242"/>
                    </a:lnTo>
                    <a:lnTo>
                      <a:pt x="60" y="236"/>
                    </a:lnTo>
                    <a:lnTo>
                      <a:pt x="60" y="236"/>
                    </a:lnTo>
                    <a:lnTo>
                      <a:pt x="60" y="232"/>
                    </a:lnTo>
                    <a:lnTo>
                      <a:pt x="60" y="232"/>
                    </a:lnTo>
                    <a:lnTo>
                      <a:pt x="62" y="226"/>
                    </a:lnTo>
                    <a:lnTo>
                      <a:pt x="62" y="226"/>
                    </a:lnTo>
                    <a:lnTo>
                      <a:pt x="62" y="220"/>
                    </a:lnTo>
                    <a:lnTo>
                      <a:pt x="66" y="216"/>
                    </a:lnTo>
                    <a:lnTo>
                      <a:pt x="66" y="216"/>
                    </a:lnTo>
                    <a:lnTo>
                      <a:pt x="66" y="210"/>
                    </a:lnTo>
                    <a:lnTo>
                      <a:pt x="66" y="210"/>
                    </a:lnTo>
                    <a:lnTo>
                      <a:pt x="64" y="208"/>
                    </a:lnTo>
                    <a:lnTo>
                      <a:pt x="64" y="204"/>
                    </a:lnTo>
                    <a:lnTo>
                      <a:pt x="64" y="202"/>
                    </a:lnTo>
                    <a:lnTo>
                      <a:pt x="68" y="200"/>
                    </a:lnTo>
                    <a:lnTo>
                      <a:pt x="68" y="200"/>
                    </a:lnTo>
                    <a:lnTo>
                      <a:pt x="76" y="194"/>
                    </a:lnTo>
                    <a:lnTo>
                      <a:pt x="76" y="194"/>
                    </a:lnTo>
                    <a:lnTo>
                      <a:pt x="80" y="194"/>
                    </a:lnTo>
                    <a:lnTo>
                      <a:pt x="84" y="198"/>
                    </a:lnTo>
                    <a:lnTo>
                      <a:pt x="84" y="198"/>
                    </a:lnTo>
                    <a:lnTo>
                      <a:pt x="88" y="204"/>
                    </a:lnTo>
                    <a:lnTo>
                      <a:pt x="90" y="212"/>
                    </a:lnTo>
                    <a:lnTo>
                      <a:pt x="90" y="212"/>
                    </a:lnTo>
                    <a:lnTo>
                      <a:pt x="90" y="224"/>
                    </a:lnTo>
                    <a:lnTo>
                      <a:pt x="90" y="224"/>
                    </a:lnTo>
                    <a:lnTo>
                      <a:pt x="92" y="232"/>
                    </a:lnTo>
                    <a:lnTo>
                      <a:pt x="92" y="232"/>
                    </a:lnTo>
                    <a:lnTo>
                      <a:pt x="96" y="268"/>
                    </a:lnTo>
                    <a:lnTo>
                      <a:pt x="96" y="268"/>
                    </a:lnTo>
                    <a:lnTo>
                      <a:pt x="96" y="272"/>
                    </a:lnTo>
                    <a:lnTo>
                      <a:pt x="92" y="274"/>
                    </a:lnTo>
                    <a:lnTo>
                      <a:pt x="92" y="274"/>
                    </a:lnTo>
                    <a:close/>
                    <a:moveTo>
                      <a:pt x="144" y="90"/>
                    </a:moveTo>
                    <a:lnTo>
                      <a:pt x="144" y="90"/>
                    </a:lnTo>
                    <a:lnTo>
                      <a:pt x="134" y="98"/>
                    </a:lnTo>
                    <a:lnTo>
                      <a:pt x="134" y="98"/>
                    </a:lnTo>
                    <a:lnTo>
                      <a:pt x="128" y="108"/>
                    </a:lnTo>
                    <a:lnTo>
                      <a:pt x="128" y="108"/>
                    </a:lnTo>
                    <a:lnTo>
                      <a:pt x="128" y="110"/>
                    </a:lnTo>
                    <a:lnTo>
                      <a:pt x="128" y="110"/>
                    </a:lnTo>
                    <a:lnTo>
                      <a:pt x="120" y="118"/>
                    </a:lnTo>
                    <a:lnTo>
                      <a:pt x="116" y="126"/>
                    </a:lnTo>
                    <a:lnTo>
                      <a:pt x="116" y="126"/>
                    </a:lnTo>
                    <a:lnTo>
                      <a:pt x="114" y="136"/>
                    </a:lnTo>
                    <a:lnTo>
                      <a:pt x="114" y="136"/>
                    </a:lnTo>
                    <a:lnTo>
                      <a:pt x="108" y="134"/>
                    </a:lnTo>
                    <a:lnTo>
                      <a:pt x="106" y="128"/>
                    </a:lnTo>
                    <a:lnTo>
                      <a:pt x="106" y="128"/>
                    </a:lnTo>
                    <a:lnTo>
                      <a:pt x="104" y="124"/>
                    </a:lnTo>
                    <a:lnTo>
                      <a:pt x="98" y="120"/>
                    </a:lnTo>
                    <a:lnTo>
                      <a:pt x="94" y="118"/>
                    </a:lnTo>
                    <a:lnTo>
                      <a:pt x="88" y="120"/>
                    </a:lnTo>
                    <a:lnTo>
                      <a:pt x="88" y="120"/>
                    </a:lnTo>
                    <a:lnTo>
                      <a:pt x="84" y="122"/>
                    </a:lnTo>
                    <a:lnTo>
                      <a:pt x="84" y="122"/>
                    </a:lnTo>
                    <a:lnTo>
                      <a:pt x="80" y="124"/>
                    </a:lnTo>
                    <a:lnTo>
                      <a:pt x="78" y="126"/>
                    </a:lnTo>
                    <a:lnTo>
                      <a:pt x="78" y="130"/>
                    </a:lnTo>
                    <a:lnTo>
                      <a:pt x="78" y="134"/>
                    </a:lnTo>
                    <a:lnTo>
                      <a:pt x="78" y="134"/>
                    </a:lnTo>
                    <a:lnTo>
                      <a:pt x="84" y="148"/>
                    </a:lnTo>
                    <a:lnTo>
                      <a:pt x="88" y="154"/>
                    </a:lnTo>
                    <a:lnTo>
                      <a:pt x="94" y="160"/>
                    </a:lnTo>
                    <a:lnTo>
                      <a:pt x="94" y="160"/>
                    </a:lnTo>
                    <a:lnTo>
                      <a:pt x="100" y="164"/>
                    </a:lnTo>
                    <a:lnTo>
                      <a:pt x="100" y="166"/>
                    </a:lnTo>
                    <a:lnTo>
                      <a:pt x="102" y="170"/>
                    </a:lnTo>
                    <a:lnTo>
                      <a:pt x="102" y="170"/>
                    </a:lnTo>
                    <a:lnTo>
                      <a:pt x="86" y="164"/>
                    </a:lnTo>
                    <a:lnTo>
                      <a:pt x="80" y="160"/>
                    </a:lnTo>
                    <a:lnTo>
                      <a:pt x="74" y="156"/>
                    </a:lnTo>
                    <a:lnTo>
                      <a:pt x="74" y="156"/>
                    </a:lnTo>
                    <a:lnTo>
                      <a:pt x="68" y="152"/>
                    </a:lnTo>
                    <a:lnTo>
                      <a:pt x="68" y="152"/>
                    </a:lnTo>
                    <a:lnTo>
                      <a:pt x="66" y="150"/>
                    </a:lnTo>
                    <a:lnTo>
                      <a:pt x="66" y="150"/>
                    </a:lnTo>
                    <a:lnTo>
                      <a:pt x="74" y="160"/>
                    </a:lnTo>
                    <a:lnTo>
                      <a:pt x="74" y="160"/>
                    </a:lnTo>
                    <a:lnTo>
                      <a:pt x="74" y="162"/>
                    </a:lnTo>
                    <a:lnTo>
                      <a:pt x="72" y="162"/>
                    </a:lnTo>
                    <a:lnTo>
                      <a:pt x="72" y="162"/>
                    </a:lnTo>
                    <a:lnTo>
                      <a:pt x="66" y="164"/>
                    </a:lnTo>
                    <a:lnTo>
                      <a:pt x="66" y="164"/>
                    </a:lnTo>
                    <a:lnTo>
                      <a:pt x="70" y="170"/>
                    </a:lnTo>
                    <a:lnTo>
                      <a:pt x="70" y="170"/>
                    </a:lnTo>
                    <a:lnTo>
                      <a:pt x="68" y="178"/>
                    </a:lnTo>
                    <a:lnTo>
                      <a:pt x="68" y="178"/>
                    </a:lnTo>
                    <a:lnTo>
                      <a:pt x="66" y="180"/>
                    </a:lnTo>
                    <a:lnTo>
                      <a:pt x="62" y="180"/>
                    </a:lnTo>
                    <a:lnTo>
                      <a:pt x="62" y="180"/>
                    </a:lnTo>
                    <a:lnTo>
                      <a:pt x="60" y="178"/>
                    </a:lnTo>
                    <a:lnTo>
                      <a:pt x="60" y="178"/>
                    </a:lnTo>
                    <a:lnTo>
                      <a:pt x="54" y="166"/>
                    </a:lnTo>
                    <a:lnTo>
                      <a:pt x="54" y="166"/>
                    </a:lnTo>
                    <a:lnTo>
                      <a:pt x="52" y="164"/>
                    </a:lnTo>
                    <a:lnTo>
                      <a:pt x="52" y="164"/>
                    </a:lnTo>
                    <a:lnTo>
                      <a:pt x="52" y="158"/>
                    </a:lnTo>
                    <a:lnTo>
                      <a:pt x="48" y="154"/>
                    </a:lnTo>
                    <a:lnTo>
                      <a:pt x="48" y="154"/>
                    </a:lnTo>
                    <a:lnTo>
                      <a:pt x="48" y="152"/>
                    </a:lnTo>
                    <a:lnTo>
                      <a:pt x="48" y="152"/>
                    </a:lnTo>
                    <a:lnTo>
                      <a:pt x="48" y="146"/>
                    </a:lnTo>
                    <a:lnTo>
                      <a:pt x="48" y="146"/>
                    </a:lnTo>
                    <a:lnTo>
                      <a:pt x="52" y="148"/>
                    </a:lnTo>
                    <a:lnTo>
                      <a:pt x="52" y="148"/>
                    </a:lnTo>
                    <a:lnTo>
                      <a:pt x="50" y="146"/>
                    </a:lnTo>
                    <a:lnTo>
                      <a:pt x="50" y="146"/>
                    </a:lnTo>
                    <a:lnTo>
                      <a:pt x="50" y="144"/>
                    </a:lnTo>
                    <a:lnTo>
                      <a:pt x="50" y="144"/>
                    </a:lnTo>
                    <a:lnTo>
                      <a:pt x="50" y="138"/>
                    </a:lnTo>
                    <a:lnTo>
                      <a:pt x="46" y="134"/>
                    </a:lnTo>
                    <a:lnTo>
                      <a:pt x="46" y="134"/>
                    </a:lnTo>
                    <a:lnTo>
                      <a:pt x="44" y="132"/>
                    </a:lnTo>
                    <a:lnTo>
                      <a:pt x="44" y="132"/>
                    </a:lnTo>
                    <a:lnTo>
                      <a:pt x="44" y="126"/>
                    </a:lnTo>
                    <a:lnTo>
                      <a:pt x="44" y="126"/>
                    </a:lnTo>
                    <a:lnTo>
                      <a:pt x="50" y="128"/>
                    </a:lnTo>
                    <a:lnTo>
                      <a:pt x="50" y="128"/>
                    </a:lnTo>
                    <a:lnTo>
                      <a:pt x="52" y="128"/>
                    </a:lnTo>
                    <a:lnTo>
                      <a:pt x="52" y="128"/>
                    </a:lnTo>
                    <a:lnTo>
                      <a:pt x="54" y="126"/>
                    </a:lnTo>
                    <a:lnTo>
                      <a:pt x="54" y="126"/>
                    </a:lnTo>
                    <a:lnTo>
                      <a:pt x="52" y="122"/>
                    </a:lnTo>
                    <a:lnTo>
                      <a:pt x="48" y="116"/>
                    </a:lnTo>
                    <a:lnTo>
                      <a:pt x="48" y="116"/>
                    </a:lnTo>
                    <a:lnTo>
                      <a:pt x="44" y="114"/>
                    </a:lnTo>
                    <a:lnTo>
                      <a:pt x="42" y="108"/>
                    </a:lnTo>
                    <a:lnTo>
                      <a:pt x="42" y="104"/>
                    </a:lnTo>
                    <a:lnTo>
                      <a:pt x="42" y="100"/>
                    </a:lnTo>
                    <a:lnTo>
                      <a:pt x="42" y="100"/>
                    </a:lnTo>
                    <a:lnTo>
                      <a:pt x="54" y="78"/>
                    </a:lnTo>
                    <a:lnTo>
                      <a:pt x="54" y="78"/>
                    </a:lnTo>
                    <a:lnTo>
                      <a:pt x="56" y="68"/>
                    </a:lnTo>
                    <a:lnTo>
                      <a:pt x="58" y="58"/>
                    </a:lnTo>
                    <a:lnTo>
                      <a:pt x="58" y="58"/>
                    </a:lnTo>
                    <a:lnTo>
                      <a:pt x="60" y="52"/>
                    </a:lnTo>
                    <a:lnTo>
                      <a:pt x="60" y="52"/>
                    </a:lnTo>
                    <a:lnTo>
                      <a:pt x="70" y="44"/>
                    </a:lnTo>
                    <a:lnTo>
                      <a:pt x="70" y="44"/>
                    </a:lnTo>
                    <a:lnTo>
                      <a:pt x="80" y="38"/>
                    </a:lnTo>
                    <a:lnTo>
                      <a:pt x="80" y="38"/>
                    </a:lnTo>
                    <a:lnTo>
                      <a:pt x="86" y="36"/>
                    </a:lnTo>
                    <a:lnTo>
                      <a:pt x="90" y="38"/>
                    </a:lnTo>
                    <a:lnTo>
                      <a:pt x="92" y="40"/>
                    </a:lnTo>
                    <a:lnTo>
                      <a:pt x="92" y="40"/>
                    </a:lnTo>
                    <a:lnTo>
                      <a:pt x="96" y="40"/>
                    </a:lnTo>
                    <a:lnTo>
                      <a:pt x="96" y="40"/>
                    </a:lnTo>
                    <a:lnTo>
                      <a:pt x="102" y="36"/>
                    </a:lnTo>
                    <a:lnTo>
                      <a:pt x="102" y="36"/>
                    </a:lnTo>
                    <a:lnTo>
                      <a:pt x="106" y="36"/>
                    </a:lnTo>
                    <a:lnTo>
                      <a:pt x="108" y="36"/>
                    </a:lnTo>
                    <a:lnTo>
                      <a:pt x="108" y="42"/>
                    </a:lnTo>
                    <a:lnTo>
                      <a:pt x="108" y="42"/>
                    </a:lnTo>
                    <a:lnTo>
                      <a:pt x="114" y="40"/>
                    </a:lnTo>
                    <a:lnTo>
                      <a:pt x="114" y="40"/>
                    </a:lnTo>
                    <a:lnTo>
                      <a:pt x="118" y="36"/>
                    </a:lnTo>
                    <a:lnTo>
                      <a:pt x="122" y="40"/>
                    </a:lnTo>
                    <a:lnTo>
                      <a:pt x="122" y="40"/>
                    </a:lnTo>
                    <a:lnTo>
                      <a:pt x="124" y="40"/>
                    </a:lnTo>
                    <a:lnTo>
                      <a:pt x="124" y="40"/>
                    </a:lnTo>
                    <a:lnTo>
                      <a:pt x="130" y="36"/>
                    </a:lnTo>
                    <a:lnTo>
                      <a:pt x="130" y="36"/>
                    </a:lnTo>
                    <a:lnTo>
                      <a:pt x="132" y="32"/>
                    </a:lnTo>
                    <a:lnTo>
                      <a:pt x="132" y="32"/>
                    </a:lnTo>
                    <a:lnTo>
                      <a:pt x="136" y="28"/>
                    </a:lnTo>
                    <a:lnTo>
                      <a:pt x="140" y="24"/>
                    </a:lnTo>
                    <a:lnTo>
                      <a:pt x="140" y="24"/>
                    </a:lnTo>
                    <a:lnTo>
                      <a:pt x="146" y="20"/>
                    </a:lnTo>
                    <a:lnTo>
                      <a:pt x="146" y="20"/>
                    </a:lnTo>
                    <a:lnTo>
                      <a:pt x="150" y="18"/>
                    </a:lnTo>
                    <a:lnTo>
                      <a:pt x="156" y="18"/>
                    </a:lnTo>
                    <a:lnTo>
                      <a:pt x="156" y="18"/>
                    </a:lnTo>
                    <a:lnTo>
                      <a:pt x="168" y="24"/>
                    </a:lnTo>
                    <a:lnTo>
                      <a:pt x="168" y="24"/>
                    </a:lnTo>
                    <a:lnTo>
                      <a:pt x="158" y="32"/>
                    </a:lnTo>
                    <a:lnTo>
                      <a:pt x="158" y="32"/>
                    </a:lnTo>
                    <a:lnTo>
                      <a:pt x="150" y="40"/>
                    </a:lnTo>
                    <a:lnTo>
                      <a:pt x="150" y="40"/>
                    </a:lnTo>
                    <a:lnTo>
                      <a:pt x="146" y="40"/>
                    </a:lnTo>
                    <a:lnTo>
                      <a:pt x="146" y="40"/>
                    </a:lnTo>
                    <a:lnTo>
                      <a:pt x="138" y="46"/>
                    </a:lnTo>
                    <a:lnTo>
                      <a:pt x="134" y="46"/>
                    </a:lnTo>
                    <a:lnTo>
                      <a:pt x="130" y="46"/>
                    </a:lnTo>
                    <a:lnTo>
                      <a:pt x="130" y="46"/>
                    </a:lnTo>
                    <a:lnTo>
                      <a:pt x="130" y="52"/>
                    </a:lnTo>
                    <a:lnTo>
                      <a:pt x="130" y="52"/>
                    </a:lnTo>
                    <a:lnTo>
                      <a:pt x="122" y="52"/>
                    </a:lnTo>
                    <a:lnTo>
                      <a:pt x="122" y="52"/>
                    </a:lnTo>
                    <a:lnTo>
                      <a:pt x="116" y="54"/>
                    </a:lnTo>
                    <a:lnTo>
                      <a:pt x="116" y="54"/>
                    </a:lnTo>
                    <a:lnTo>
                      <a:pt x="116" y="58"/>
                    </a:lnTo>
                    <a:lnTo>
                      <a:pt x="116" y="58"/>
                    </a:lnTo>
                    <a:lnTo>
                      <a:pt x="126" y="60"/>
                    </a:lnTo>
                    <a:lnTo>
                      <a:pt x="132" y="62"/>
                    </a:lnTo>
                    <a:lnTo>
                      <a:pt x="136" y="60"/>
                    </a:lnTo>
                    <a:lnTo>
                      <a:pt x="136" y="60"/>
                    </a:lnTo>
                    <a:lnTo>
                      <a:pt x="138" y="58"/>
                    </a:lnTo>
                    <a:lnTo>
                      <a:pt x="138" y="58"/>
                    </a:lnTo>
                    <a:lnTo>
                      <a:pt x="140" y="52"/>
                    </a:lnTo>
                    <a:lnTo>
                      <a:pt x="142" y="50"/>
                    </a:lnTo>
                    <a:lnTo>
                      <a:pt x="146" y="48"/>
                    </a:lnTo>
                    <a:lnTo>
                      <a:pt x="152" y="48"/>
                    </a:lnTo>
                    <a:lnTo>
                      <a:pt x="152" y="48"/>
                    </a:lnTo>
                    <a:lnTo>
                      <a:pt x="158" y="48"/>
                    </a:lnTo>
                    <a:lnTo>
                      <a:pt x="158" y="48"/>
                    </a:lnTo>
                    <a:lnTo>
                      <a:pt x="172" y="42"/>
                    </a:lnTo>
                    <a:lnTo>
                      <a:pt x="172" y="42"/>
                    </a:lnTo>
                    <a:lnTo>
                      <a:pt x="178" y="40"/>
                    </a:lnTo>
                    <a:lnTo>
                      <a:pt x="182" y="42"/>
                    </a:lnTo>
                    <a:lnTo>
                      <a:pt x="182" y="42"/>
                    </a:lnTo>
                    <a:lnTo>
                      <a:pt x="186" y="48"/>
                    </a:lnTo>
                    <a:lnTo>
                      <a:pt x="186" y="50"/>
                    </a:lnTo>
                    <a:lnTo>
                      <a:pt x="184" y="54"/>
                    </a:lnTo>
                    <a:lnTo>
                      <a:pt x="184" y="54"/>
                    </a:lnTo>
                    <a:lnTo>
                      <a:pt x="182" y="62"/>
                    </a:lnTo>
                    <a:lnTo>
                      <a:pt x="182" y="62"/>
                    </a:lnTo>
                    <a:lnTo>
                      <a:pt x="180" y="68"/>
                    </a:lnTo>
                    <a:lnTo>
                      <a:pt x="174" y="70"/>
                    </a:lnTo>
                    <a:lnTo>
                      <a:pt x="174" y="70"/>
                    </a:lnTo>
                    <a:lnTo>
                      <a:pt x="168" y="70"/>
                    </a:lnTo>
                    <a:lnTo>
                      <a:pt x="168" y="76"/>
                    </a:lnTo>
                    <a:lnTo>
                      <a:pt x="168" y="76"/>
                    </a:lnTo>
                    <a:lnTo>
                      <a:pt x="166" y="80"/>
                    </a:lnTo>
                    <a:lnTo>
                      <a:pt x="164" y="82"/>
                    </a:lnTo>
                    <a:lnTo>
                      <a:pt x="162" y="84"/>
                    </a:lnTo>
                    <a:lnTo>
                      <a:pt x="158" y="86"/>
                    </a:lnTo>
                    <a:lnTo>
                      <a:pt x="158" y="86"/>
                    </a:lnTo>
                    <a:lnTo>
                      <a:pt x="152" y="86"/>
                    </a:lnTo>
                    <a:lnTo>
                      <a:pt x="152" y="86"/>
                    </a:lnTo>
                    <a:lnTo>
                      <a:pt x="148" y="86"/>
                    </a:lnTo>
                    <a:lnTo>
                      <a:pt x="144" y="90"/>
                    </a:lnTo>
                    <a:lnTo>
                      <a:pt x="144" y="90"/>
                    </a:lnTo>
                    <a:close/>
                    <a:moveTo>
                      <a:pt x="274" y="192"/>
                    </a:moveTo>
                    <a:lnTo>
                      <a:pt x="274" y="192"/>
                    </a:lnTo>
                    <a:lnTo>
                      <a:pt x="268" y="208"/>
                    </a:lnTo>
                    <a:lnTo>
                      <a:pt x="268" y="208"/>
                    </a:lnTo>
                    <a:lnTo>
                      <a:pt x="264" y="214"/>
                    </a:lnTo>
                    <a:lnTo>
                      <a:pt x="262" y="222"/>
                    </a:lnTo>
                    <a:lnTo>
                      <a:pt x="262" y="222"/>
                    </a:lnTo>
                    <a:lnTo>
                      <a:pt x="260" y="224"/>
                    </a:lnTo>
                    <a:lnTo>
                      <a:pt x="258" y="226"/>
                    </a:lnTo>
                    <a:lnTo>
                      <a:pt x="258" y="226"/>
                    </a:lnTo>
                    <a:lnTo>
                      <a:pt x="252" y="230"/>
                    </a:lnTo>
                    <a:lnTo>
                      <a:pt x="246" y="234"/>
                    </a:lnTo>
                    <a:lnTo>
                      <a:pt x="246" y="234"/>
                    </a:lnTo>
                    <a:lnTo>
                      <a:pt x="240" y="242"/>
                    </a:lnTo>
                    <a:lnTo>
                      <a:pt x="232" y="248"/>
                    </a:lnTo>
                    <a:lnTo>
                      <a:pt x="232" y="248"/>
                    </a:lnTo>
                    <a:lnTo>
                      <a:pt x="228" y="252"/>
                    </a:lnTo>
                    <a:lnTo>
                      <a:pt x="228" y="252"/>
                    </a:lnTo>
                    <a:lnTo>
                      <a:pt x="226" y="256"/>
                    </a:lnTo>
                    <a:lnTo>
                      <a:pt x="222" y="256"/>
                    </a:lnTo>
                    <a:lnTo>
                      <a:pt x="222" y="256"/>
                    </a:lnTo>
                    <a:lnTo>
                      <a:pt x="216" y="254"/>
                    </a:lnTo>
                    <a:lnTo>
                      <a:pt x="216" y="254"/>
                    </a:lnTo>
                    <a:lnTo>
                      <a:pt x="212" y="256"/>
                    </a:lnTo>
                    <a:lnTo>
                      <a:pt x="210" y="258"/>
                    </a:lnTo>
                    <a:lnTo>
                      <a:pt x="208" y="260"/>
                    </a:lnTo>
                    <a:lnTo>
                      <a:pt x="206" y="264"/>
                    </a:lnTo>
                    <a:lnTo>
                      <a:pt x="206" y="264"/>
                    </a:lnTo>
                    <a:lnTo>
                      <a:pt x="206" y="272"/>
                    </a:lnTo>
                    <a:lnTo>
                      <a:pt x="206" y="272"/>
                    </a:lnTo>
                    <a:lnTo>
                      <a:pt x="202" y="274"/>
                    </a:lnTo>
                    <a:lnTo>
                      <a:pt x="200" y="274"/>
                    </a:lnTo>
                    <a:lnTo>
                      <a:pt x="200" y="274"/>
                    </a:lnTo>
                    <a:lnTo>
                      <a:pt x="196" y="272"/>
                    </a:lnTo>
                    <a:lnTo>
                      <a:pt x="196" y="272"/>
                    </a:lnTo>
                    <a:lnTo>
                      <a:pt x="192" y="262"/>
                    </a:lnTo>
                    <a:lnTo>
                      <a:pt x="192" y="262"/>
                    </a:lnTo>
                    <a:lnTo>
                      <a:pt x="190" y="254"/>
                    </a:lnTo>
                    <a:lnTo>
                      <a:pt x="190" y="248"/>
                    </a:lnTo>
                    <a:lnTo>
                      <a:pt x="190" y="248"/>
                    </a:lnTo>
                    <a:lnTo>
                      <a:pt x="190" y="232"/>
                    </a:lnTo>
                    <a:lnTo>
                      <a:pt x="186" y="218"/>
                    </a:lnTo>
                    <a:lnTo>
                      <a:pt x="186" y="218"/>
                    </a:lnTo>
                    <a:lnTo>
                      <a:pt x="184" y="214"/>
                    </a:lnTo>
                    <a:lnTo>
                      <a:pt x="178" y="210"/>
                    </a:lnTo>
                    <a:lnTo>
                      <a:pt x="178" y="210"/>
                    </a:lnTo>
                    <a:lnTo>
                      <a:pt x="166" y="202"/>
                    </a:lnTo>
                    <a:lnTo>
                      <a:pt x="166" y="202"/>
                    </a:lnTo>
                    <a:lnTo>
                      <a:pt x="164" y="198"/>
                    </a:lnTo>
                    <a:lnTo>
                      <a:pt x="164" y="198"/>
                    </a:lnTo>
                    <a:lnTo>
                      <a:pt x="156" y="176"/>
                    </a:lnTo>
                    <a:lnTo>
                      <a:pt x="156" y="176"/>
                    </a:lnTo>
                    <a:lnTo>
                      <a:pt x="154" y="172"/>
                    </a:lnTo>
                    <a:lnTo>
                      <a:pt x="156" y="168"/>
                    </a:lnTo>
                    <a:lnTo>
                      <a:pt x="156" y="168"/>
                    </a:lnTo>
                    <a:lnTo>
                      <a:pt x="162" y="156"/>
                    </a:lnTo>
                    <a:lnTo>
                      <a:pt x="162" y="156"/>
                    </a:lnTo>
                    <a:lnTo>
                      <a:pt x="162" y="150"/>
                    </a:lnTo>
                    <a:lnTo>
                      <a:pt x="162" y="150"/>
                    </a:lnTo>
                    <a:lnTo>
                      <a:pt x="162" y="146"/>
                    </a:lnTo>
                    <a:lnTo>
                      <a:pt x="164" y="142"/>
                    </a:lnTo>
                    <a:lnTo>
                      <a:pt x="168" y="138"/>
                    </a:lnTo>
                    <a:lnTo>
                      <a:pt x="168" y="138"/>
                    </a:lnTo>
                    <a:lnTo>
                      <a:pt x="180" y="130"/>
                    </a:lnTo>
                    <a:lnTo>
                      <a:pt x="180" y="130"/>
                    </a:lnTo>
                    <a:lnTo>
                      <a:pt x="188" y="130"/>
                    </a:lnTo>
                    <a:lnTo>
                      <a:pt x="188" y="130"/>
                    </a:lnTo>
                    <a:lnTo>
                      <a:pt x="184" y="138"/>
                    </a:lnTo>
                    <a:lnTo>
                      <a:pt x="184" y="138"/>
                    </a:lnTo>
                    <a:lnTo>
                      <a:pt x="184" y="142"/>
                    </a:lnTo>
                    <a:lnTo>
                      <a:pt x="184" y="142"/>
                    </a:lnTo>
                    <a:lnTo>
                      <a:pt x="196" y="152"/>
                    </a:lnTo>
                    <a:lnTo>
                      <a:pt x="196" y="152"/>
                    </a:lnTo>
                    <a:lnTo>
                      <a:pt x="200" y="152"/>
                    </a:lnTo>
                    <a:lnTo>
                      <a:pt x="200" y="152"/>
                    </a:lnTo>
                    <a:lnTo>
                      <a:pt x="206" y="150"/>
                    </a:lnTo>
                    <a:lnTo>
                      <a:pt x="210" y="150"/>
                    </a:lnTo>
                    <a:lnTo>
                      <a:pt x="214" y="152"/>
                    </a:lnTo>
                    <a:lnTo>
                      <a:pt x="218" y="154"/>
                    </a:lnTo>
                    <a:lnTo>
                      <a:pt x="218" y="154"/>
                    </a:lnTo>
                    <a:lnTo>
                      <a:pt x="222" y="158"/>
                    </a:lnTo>
                    <a:lnTo>
                      <a:pt x="226" y="158"/>
                    </a:lnTo>
                    <a:lnTo>
                      <a:pt x="226" y="158"/>
                    </a:lnTo>
                    <a:lnTo>
                      <a:pt x="232" y="158"/>
                    </a:lnTo>
                    <a:lnTo>
                      <a:pt x="236" y="160"/>
                    </a:lnTo>
                    <a:lnTo>
                      <a:pt x="238" y="162"/>
                    </a:lnTo>
                    <a:lnTo>
                      <a:pt x="240" y="166"/>
                    </a:lnTo>
                    <a:lnTo>
                      <a:pt x="240" y="166"/>
                    </a:lnTo>
                    <a:lnTo>
                      <a:pt x="244" y="170"/>
                    </a:lnTo>
                    <a:lnTo>
                      <a:pt x="248" y="174"/>
                    </a:lnTo>
                    <a:lnTo>
                      <a:pt x="248" y="174"/>
                    </a:lnTo>
                    <a:lnTo>
                      <a:pt x="258" y="178"/>
                    </a:lnTo>
                    <a:lnTo>
                      <a:pt x="258" y="178"/>
                    </a:lnTo>
                    <a:lnTo>
                      <a:pt x="266" y="182"/>
                    </a:lnTo>
                    <a:lnTo>
                      <a:pt x="272" y="190"/>
                    </a:lnTo>
                    <a:lnTo>
                      <a:pt x="272" y="190"/>
                    </a:lnTo>
                    <a:lnTo>
                      <a:pt x="274" y="192"/>
                    </a:lnTo>
                    <a:lnTo>
                      <a:pt x="274" y="192"/>
                    </a:lnTo>
                    <a:close/>
                    <a:moveTo>
                      <a:pt x="282" y="88"/>
                    </a:moveTo>
                    <a:lnTo>
                      <a:pt x="282" y="88"/>
                    </a:lnTo>
                    <a:lnTo>
                      <a:pt x="276" y="90"/>
                    </a:lnTo>
                    <a:lnTo>
                      <a:pt x="276" y="90"/>
                    </a:lnTo>
                    <a:lnTo>
                      <a:pt x="278" y="96"/>
                    </a:lnTo>
                    <a:lnTo>
                      <a:pt x="278" y="96"/>
                    </a:lnTo>
                    <a:lnTo>
                      <a:pt x="276" y="104"/>
                    </a:lnTo>
                    <a:lnTo>
                      <a:pt x="276" y="104"/>
                    </a:lnTo>
                    <a:lnTo>
                      <a:pt x="274" y="104"/>
                    </a:lnTo>
                    <a:lnTo>
                      <a:pt x="272" y="104"/>
                    </a:lnTo>
                    <a:lnTo>
                      <a:pt x="272" y="104"/>
                    </a:lnTo>
                    <a:lnTo>
                      <a:pt x="270" y="104"/>
                    </a:lnTo>
                    <a:lnTo>
                      <a:pt x="270" y="104"/>
                    </a:lnTo>
                    <a:lnTo>
                      <a:pt x="262" y="92"/>
                    </a:lnTo>
                    <a:lnTo>
                      <a:pt x="262" y="92"/>
                    </a:lnTo>
                    <a:lnTo>
                      <a:pt x="262" y="88"/>
                    </a:lnTo>
                    <a:lnTo>
                      <a:pt x="262" y="88"/>
                    </a:lnTo>
                    <a:lnTo>
                      <a:pt x="262" y="84"/>
                    </a:lnTo>
                    <a:lnTo>
                      <a:pt x="258" y="80"/>
                    </a:lnTo>
                    <a:lnTo>
                      <a:pt x="258" y="80"/>
                    </a:lnTo>
                    <a:lnTo>
                      <a:pt x="256" y="78"/>
                    </a:lnTo>
                    <a:lnTo>
                      <a:pt x="256" y="78"/>
                    </a:lnTo>
                    <a:lnTo>
                      <a:pt x="256" y="72"/>
                    </a:lnTo>
                    <a:lnTo>
                      <a:pt x="256" y="72"/>
                    </a:lnTo>
                    <a:lnTo>
                      <a:pt x="260" y="72"/>
                    </a:lnTo>
                    <a:lnTo>
                      <a:pt x="260" y="72"/>
                    </a:lnTo>
                    <a:lnTo>
                      <a:pt x="260" y="70"/>
                    </a:lnTo>
                    <a:lnTo>
                      <a:pt x="260" y="70"/>
                    </a:lnTo>
                    <a:lnTo>
                      <a:pt x="258" y="68"/>
                    </a:lnTo>
                    <a:lnTo>
                      <a:pt x="258" y="68"/>
                    </a:lnTo>
                    <a:lnTo>
                      <a:pt x="258" y="64"/>
                    </a:lnTo>
                    <a:lnTo>
                      <a:pt x="254" y="60"/>
                    </a:lnTo>
                    <a:lnTo>
                      <a:pt x="254" y="60"/>
                    </a:lnTo>
                    <a:lnTo>
                      <a:pt x="254" y="58"/>
                    </a:lnTo>
                    <a:lnTo>
                      <a:pt x="254" y="58"/>
                    </a:lnTo>
                    <a:lnTo>
                      <a:pt x="252" y="52"/>
                    </a:lnTo>
                    <a:lnTo>
                      <a:pt x="252" y="52"/>
                    </a:lnTo>
                    <a:lnTo>
                      <a:pt x="258" y="52"/>
                    </a:lnTo>
                    <a:lnTo>
                      <a:pt x="258" y="52"/>
                    </a:lnTo>
                    <a:lnTo>
                      <a:pt x="262" y="54"/>
                    </a:lnTo>
                    <a:lnTo>
                      <a:pt x="262" y="54"/>
                    </a:lnTo>
                    <a:lnTo>
                      <a:pt x="264" y="48"/>
                    </a:lnTo>
                    <a:lnTo>
                      <a:pt x="264" y="48"/>
                    </a:lnTo>
                    <a:lnTo>
                      <a:pt x="280" y="64"/>
                    </a:lnTo>
                    <a:lnTo>
                      <a:pt x="280" y="64"/>
                    </a:lnTo>
                    <a:lnTo>
                      <a:pt x="280" y="66"/>
                    </a:lnTo>
                    <a:lnTo>
                      <a:pt x="278" y="68"/>
                    </a:lnTo>
                    <a:lnTo>
                      <a:pt x="278" y="68"/>
                    </a:lnTo>
                    <a:lnTo>
                      <a:pt x="272" y="68"/>
                    </a:lnTo>
                    <a:lnTo>
                      <a:pt x="272" y="68"/>
                    </a:lnTo>
                    <a:lnTo>
                      <a:pt x="276" y="76"/>
                    </a:lnTo>
                    <a:lnTo>
                      <a:pt x="276" y="76"/>
                    </a:lnTo>
                    <a:lnTo>
                      <a:pt x="276" y="76"/>
                    </a:lnTo>
                    <a:lnTo>
                      <a:pt x="276" y="76"/>
                    </a:lnTo>
                    <a:lnTo>
                      <a:pt x="282" y="84"/>
                    </a:lnTo>
                    <a:lnTo>
                      <a:pt x="282" y="84"/>
                    </a:lnTo>
                    <a:lnTo>
                      <a:pt x="284" y="86"/>
                    </a:lnTo>
                    <a:lnTo>
                      <a:pt x="282" y="88"/>
                    </a:lnTo>
                    <a:lnTo>
                      <a:pt x="282"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30" name="Freeform 26"/>
              <p:cNvSpPr>
                <a:spLocks/>
              </p:cNvSpPr>
              <p:nvPr/>
            </p:nvSpPr>
            <p:spPr bwMode="auto">
              <a:xfrm>
                <a:off x="5983288" y="4763240"/>
                <a:ext cx="634353" cy="910483"/>
              </a:xfrm>
              <a:custGeom>
                <a:avLst/>
                <a:gdLst>
                  <a:gd name="T0" fmla="*/ 198 w 340"/>
                  <a:gd name="T1" fmla="*/ 372 h 488"/>
                  <a:gd name="T2" fmla="*/ 248 w 340"/>
                  <a:gd name="T3" fmla="*/ 350 h 488"/>
                  <a:gd name="T4" fmla="*/ 290 w 340"/>
                  <a:gd name="T5" fmla="*/ 314 h 488"/>
                  <a:gd name="T6" fmla="*/ 320 w 340"/>
                  <a:gd name="T7" fmla="*/ 270 h 488"/>
                  <a:gd name="T8" fmla="*/ 336 w 340"/>
                  <a:gd name="T9" fmla="*/ 220 h 488"/>
                  <a:gd name="T10" fmla="*/ 340 w 340"/>
                  <a:gd name="T11" fmla="*/ 164 h 488"/>
                  <a:gd name="T12" fmla="*/ 326 w 340"/>
                  <a:gd name="T13" fmla="*/ 106 h 488"/>
                  <a:gd name="T14" fmla="*/ 296 w 340"/>
                  <a:gd name="T15" fmla="*/ 54 h 488"/>
                  <a:gd name="T16" fmla="*/ 274 w 340"/>
                  <a:gd name="T17" fmla="*/ 18 h 488"/>
                  <a:gd name="T18" fmla="*/ 276 w 340"/>
                  <a:gd name="T19" fmla="*/ 10 h 488"/>
                  <a:gd name="T20" fmla="*/ 272 w 340"/>
                  <a:gd name="T21" fmla="*/ 2 h 488"/>
                  <a:gd name="T22" fmla="*/ 258 w 340"/>
                  <a:gd name="T23" fmla="*/ 2 h 488"/>
                  <a:gd name="T24" fmla="*/ 244 w 340"/>
                  <a:gd name="T25" fmla="*/ 20 h 488"/>
                  <a:gd name="T26" fmla="*/ 242 w 340"/>
                  <a:gd name="T27" fmla="*/ 28 h 488"/>
                  <a:gd name="T28" fmla="*/ 246 w 340"/>
                  <a:gd name="T29" fmla="*/ 38 h 488"/>
                  <a:gd name="T30" fmla="*/ 248 w 340"/>
                  <a:gd name="T31" fmla="*/ 38 h 488"/>
                  <a:gd name="T32" fmla="*/ 268 w 340"/>
                  <a:gd name="T33" fmla="*/ 56 h 488"/>
                  <a:gd name="T34" fmla="*/ 306 w 340"/>
                  <a:gd name="T35" fmla="*/ 114 h 488"/>
                  <a:gd name="T36" fmla="*/ 318 w 340"/>
                  <a:gd name="T37" fmla="*/ 182 h 488"/>
                  <a:gd name="T38" fmla="*/ 312 w 340"/>
                  <a:gd name="T39" fmla="*/ 226 h 488"/>
                  <a:gd name="T40" fmla="*/ 290 w 340"/>
                  <a:gd name="T41" fmla="*/ 276 h 488"/>
                  <a:gd name="T42" fmla="*/ 254 w 340"/>
                  <a:gd name="T43" fmla="*/ 316 h 488"/>
                  <a:gd name="T44" fmla="*/ 226 w 340"/>
                  <a:gd name="T45" fmla="*/ 336 h 488"/>
                  <a:gd name="T46" fmla="*/ 180 w 340"/>
                  <a:gd name="T47" fmla="*/ 354 h 488"/>
                  <a:gd name="T48" fmla="*/ 132 w 340"/>
                  <a:gd name="T49" fmla="*/ 358 h 488"/>
                  <a:gd name="T50" fmla="*/ 98 w 340"/>
                  <a:gd name="T51" fmla="*/ 354 h 488"/>
                  <a:gd name="T52" fmla="*/ 78 w 340"/>
                  <a:gd name="T53" fmla="*/ 350 h 488"/>
                  <a:gd name="T54" fmla="*/ 68 w 340"/>
                  <a:gd name="T55" fmla="*/ 356 h 488"/>
                  <a:gd name="T56" fmla="*/ 60 w 340"/>
                  <a:gd name="T57" fmla="*/ 372 h 488"/>
                  <a:gd name="T58" fmla="*/ 58 w 340"/>
                  <a:gd name="T59" fmla="*/ 382 h 488"/>
                  <a:gd name="T60" fmla="*/ 64 w 340"/>
                  <a:gd name="T61" fmla="*/ 388 h 488"/>
                  <a:gd name="T62" fmla="*/ 76 w 340"/>
                  <a:gd name="T63" fmla="*/ 388 h 488"/>
                  <a:gd name="T64" fmla="*/ 86 w 340"/>
                  <a:gd name="T65" fmla="*/ 374 h 488"/>
                  <a:gd name="T66" fmla="*/ 110 w 340"/>
                  <a:gd name="T67" fmla="*/ 378 h 488"/>
                  <a:gd name="T68" fmla="*/ 112 w 340"/>
                  <a:gd name="T69" fmla="*/ 384 h 488"/>
                  <a:gd name="T70" fmla="*/ 112 w 340"/>
                  <a:gd name="T71" fmla="*/ 384 h 488"/>
                  <a:gd name="T72" fmla="*/ 112 w 340"/>
                  <a:gd name="T73" fmla="*/ 392 h 488"/>
                  <a:gd name="T74" fmla="*/ 108 w 340"/>
                  <a:gd name="T75" fmla="*/ 410 h 488"/>
                  <a:gd name="T76" fmla="*/ 98 w 340"/>
                  <a:gd name="T77" fmla="*/ 426 h 488"/>
                  <a:gd name="T78" fmla="*/ 72 w 340"/>
                  <a:gd name="T79" fmla="*/ 448 h 488"/>
                  <a:gd name="T80" fmla="*/ 16 w 340"/>
                  <a:gd name="T81" fmla="*/ 468 h 488"/>
                  <a:gd name="T82" fmla="*/ 2 w 340"/>
                  <a:gd name="T83" fmla="*/ 474 h 488"/>
                  <a:gd name="T84" fmla="*/ 0 w 340"/>
                  <a:gd name="T85" fmla="*/ 484 h 488"/>
                  <a:gd name="T86" fmla="*/ 8 w 340"/>
                  <a:gd name="T87" fmla="*/ 488 h 488"/>
                  <a:gd name="T88" fmla="*/ 138 w 340"/>
                  <a:gd name="T89" fmla="*/ 488 h 488"/>
                  <a:gd name="T90" fmla="*/ 264 w 340"/>
                  <a:gd name="T91" fmla="*/ 488 h 488"/>
                  <a:gd name="T92" fmla="*/ 272 w 340"/>
                  <a:gd name="T93" fmla="*/ 484 h 488"/>
                  <a:gd name="T94" fmla="*/ 272 w 340"/>
                  <a:gd name="T95" fmla="*/ 474 h 488"/>
                  <a:gd name="T96" fmla="*/ 258 w 340"/>
                  <a:gd name="T97" fmla="*/ 468 h 488"/>
                  <a:gd name="T98" fmla="*/ 202 w 340"/>
                  <a:gd name="T99" fmla="*/ 448 h 488"/>
                  <a:gd name="T100" fmla="*/ 176 w 340"/>
                  <a:gd name="T101" fmla="*/ 426 h 488"/>
                  <a:gd name="T102" fmla="*/ 166 w 340"/>
                  <a:gd name="T103" fmla="*/ 410 h 488"/>
                  <a:gd name="T104" fmla="*/ 162 w 340"/>
                  <a:gd name="T105" fmla="*/ 390 h 488"/>
                  <a:gd name="T106" fmla="*/ 162 w 340"/>
                  <a:gd name="T107" fmla="*/ 384 h 488"/>
                  <a:gd name="T108" fmla="*/ 180 w 340"/>
                  <a:gd name="T109" fmla="*/ 378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0" h="488">
                    <a:moveTo>
                      <a:pt x="180" y="378"/>
                    </a:moveTo>
                    <a:lnTo>
                      <a:pt x="180" y="378"/>
                    </a:lnTo>
                    <a:lnTo>
                      <a:pt x="198" y="372"/>
                    </a:lnTo>
                    <a:lnTo>
                      <a:pt x="216" y="366"/>
                    </a:lnTo>
                    <a:lnTo>
                      <a:pt x="232" y="358"/>
                    </a:lnTo>
                    <a:lnTo>
                      <a:pt x="248" y="350"/>
                    </a:lnTo>
                    <a:lnTo>
                      <a:pt x="262" y="338"/>
                    </a:lnTo>
                    <a:lnTo>
                      <a:pt x="276" y="328"/>
                    </a:lnTo>
                    <a:lnTo>
                      <a:pt x="290" y="314"/>
                    </a:lnTo>
                    <a:lnTo>
                      <a:pt x="300" y="300"/>
                    </a:lnTo>
                    <a:lnTo>
                      <a:pt x="310" y="286"/>
                    </a:lnTo>
                    <a:lnTo>
                      <a:pt x="320" y="270"/>
                    </a:lnTo>
                    <a:lnTo>
                      <a:pt x="326" y="254"/>
                    </a:lnTo>
                    <a:lnTo>
                      <a:pt x="332" y="236"/>
                    </a:lnTo>
                    <a:lnTo>
                      <a:pt x="336" y="220"/>
                    </a:lnTo>
                    <a:lnTo>
                      <a:pt x="340" y="202"/>
                    </a:lnTo>
                    <a:lnTo>
                      <a:pt x="340" y="182"/>
                    </a:lnTo>
                    <a:lnTo>
                      <a:pt x="340" y="164"/>
                    </a:lnTo>
                    <a:lnTo>
                      <a:pt x="340" y="164"/>
                    </a:lnTo>
                    <a:lnTo>
                      <a:pt x="334" y="134"/>
                    </a:lnTo>
                    <a:lnTo>
                      <a:pt x="326" y="106"/>
                    </a:lnTo>
                    <a:lnTo>
                      <a:pt x="314" y="80"/>
                    </a:lnTo>
                    <a:lnTo>
                      <a:pt x="296" y="54"/>
                    </a:lnTo>
                    <a:lnTo>
                      <a:pt x="296" y="54"/>
                    </a:lnTo>
                    <a:lnTo>
                      <a:pt x="284" y="40"/>
                    </a:lnTo>
                    <a:lnTo>
                      <a:pt x="268" y="26"/>
                    </a:lnTo>
                    <a:lnTo>
                      <a:pt x="274" y="18"/>
                    </a:lnTo>
                    <a:lnTo>
                      <a:pt x="274" y="18"/>
                    </a:lnTo>
                    <a:lnTo>
                      <a:pt x="276" y="14"/>
                    </a:lnTo>
                    <a:lnTo>
                      <a:pt x="276" y="10"/>
                    </a:lnTo>
                    <a:lnTo>
                      <a:pt x="274" y="4"/>
                    </a:lnTo>
                    <a:lnTo>
                      <a:pt x="272" y="2"/>
                    </a:lnTo>
                    <a:lnTo>
                      <a:pt x="272" y="2"/>
                    </a:lnTo>
                    <a:lnTo>
                      <a:pt x="268" y="0"/>
                    </a:lnTo>
                    <a:lnTo>
                      <a:pt x="262" y="0"/>
                    </a:lnTo>
                    <a:lnTo>
                      <a:pt x="258" y="2"/>
                    </a:lnTo>
                    <a:lnTo>
                      <a:pt x="256" y="4"/>
                    </a:lnTo>
                    <a:lnTo>
                      <a:pt x="244" y="20"/>
                    </a:lnTo>
                    <a:lnTo>
                      <a:pt x="244" y="20"/>
                    </a:lnTo>
                    <a:lnTo>
                      <a:pt x="242" y="24"/>
                    </a:lnTo>
                    <a:lnTo>
                      <a:pt x="242" y="24"/>
                    </a:lnTo>
                    <a:lnTo>
                      <a:pt x="242" y="28"/>
                    </a:lnTo>
                    <a:lnTo>
                      <a:pt x="242" y="32"/>
                    </a:lnTo>
                    <a:lnTo>
                      <a:pt x="242" y="32"/>
                    </a:lnTo>
                    <a:lnTo>
                      <a:pt x="246" y="38"/>
                    </a:lnTo>
                    <a:lnTo>
                      <a:pt x="246" y="38"/>
                    </a:lnTo>
                    <a:lnTo>
                      <a:pt x="248" y="38"/>
                    </a:lnTo>
                    <a:lnTo>
                      <a:pt x="248" y="38"/>
                    </a:lnTo>
                    <a:lnTo>
                      <a:pt x="250" y="40"/>
                    </a:lnTo>
                    <a:lnTo>
                      <a:pt x="250" y="40"/>
                    </a:lnTo>
                    <a:lnTo>
                      <a:pt x="268" y="56"/>
                    </a:lnTo>
                    <a:lnTo>
                      <a:pt x="284" y="74"/>
                    </a:lnTo>
                    <a:lnTo>
                      <a:pt x="298" y="94"/>
                    </a:lnTo>
                    <a:lnTo>
                      <a:pt x="306" y="114"/>
                    </a:lnTo>
                    <a:lnTo>
                      <a:pt x="314" y="136"/>
                    </a:lnTo>
                    <a:lnTo>
                      <a:pt x="318" y="158"/>
                    </a:lnTo>
                    <a:lnTo>
                      <a:pt x="318" y="182"/>
                    </a:lnTo>
                    <a:lnTo>
                      <a:pt x="316" y="208"/>
                    </a:lnTo>
                    <a:lnTo>
                      <a:pt x="316" y="208"/>
                    </a:lnTo>
                    <a:lnTo>
                      <a:pt x="312" y="226"/>
                    </a:lnTo>
                    <a:lnTo>
                      <a:pt x="306" y="244"/>
                    </a:lnTo>
                    <a:lnTo>
                      <a:pt x="300" y="260"/>
                    </a:lnTo>
                    <a:lnTo>
                      <a:pt x="290" y="276"/>
                    </a:lnTo>
                    <a:lnTo>
                      <a:pt x="280" y="290"/>
                    </a:lnTo>
                    <a:lnTo>
                      <a:pt x="268" y="304"/>
                    </a:lnTo>
                    <a:lnTo>
                      <a:pt x="254" y="316"/>
                    </a:lnTo>
                    <a:lnTo>
                      <a:pt x="240" y="328"/>
                    </a:lnTo>
                    <a:lnTo>
                      <a:pt x="240" y="328"/>
                    </a:lnTo>
                    <a:lnTo>
                      <a:pt x="226" y="336"/>
                    </a:lnTo>
                    <a:lnTo>
                      <a:pt x="210" y="344"/>
                    </a:lnTo>
                    <a:lnTo>
                      <a:pt x="196" y="350"/>
                    </a:lnTo>
                    <a:lnTo>
                      <a:pt x="180" y="354"/>
                    </a:lnTo>
                    <a:lnTo>
                      <a:pt x="164" y="358"/>
                    </a:lnTo>
                    <a:lnTo>
                      <a:pt x="148" y="358"/>
                    </a:lnTo>
                    <a:lnTo>
                      <a:pt x="132" y="358"/>
                    </a:lnTo>
                    <a:lnTo>
                      <a:pt x="114" y="356"/>
                    </a:lnTo>
                    <a:lnTo>
                      <a:pt x="114" y="356"/>
                    </a:lnTo>
                    <a:lnTo>
                      <a:pt x="98" y="354"/>
                    </a:lnTo>
                    <a:lnTo>
                      <a:pt x="84" y="350"/>
                    </a:lnTo>
                    <a:lnTo>
                      <a:pt x="84" y="350"/>
                    </a:lnTo>
                    <a:lnTo>
                      <a:pt x="78" y="350"/>
                    </a:lnTo>
                    <a:lnTo>
                      <a:pt x="74" y="350"/>
                    </a:lnTo>
                    <a:lnTo>
                      <a:pt x="70" y="352"/>
                    </a:lnTo>
                    <a:lnTo>
                      <a:pt x="68" y="356"/>
                    </a:lnTo>
                    <a:lnTo>
                      <a:pt x="68" y="356"/>
                    </a:lnTo>
                    <a:lnTo>
                      <a:pt x="68" y="358"/>
                    </a:lnTo>
                    <a:lnTo>
                      <a:pt x="60" y="372"/>
                    </a:lnTo>
                    <a:lnTo>
                      <a:pt x="60" y="372"/>
                    </a:lnTo>
                    <a:lnTo>
                      <a:pt x="58" y="376"/>
                    </a:lnTo>
                    <a:lnTo>
                      <a:pt x="58" y="382"/>
                    </a:lnTo>
                    <a:lnTo>
                      <a:pt x="60" y="386"/>
                    </a:lnTo>
                    <a:lnTo>
                      <a:pt x="64" y="388"/>
                    </a:lnTo>
                    <a:lnTo>
                      <a:pt x="64" y="388"/>
                    </a:lnTo>
                    <a:lnTo>
                      <a:pt x="68" y="390"/>
                    </a:lnTo>
                    <a:lnTo>
                      <a:pt x="72" y="390"/>
                    </a:lnTo>
                    <a:lnTo>
                      <a:pt x="76" y="388"/>
                    </a:lnTo>
                    <a:lnTo>
                      <a:pt x="80" y="384"/>
                    </a:lnTo>
                    <a:lnTo>
                      <a:pt x="86" y="374"/>
                    </a:lnTo>
                    <a:lnTo>
                      <a:pt x="86" y="374"/>
                    </a:lnTo>
                    <a:lnTo>
                      <a:pt x="102" y="376"/>
                    </a:lnTo>
                    <a:lnTo>
                      <a:pt x="102" y="376"/>
                    </a:lnTo>
                    <a:lnTo>
                      <a:pt x="110" y="378"/>
                    </a:lnTo>
                    <a:lnTo>
                      <a:pt x="112" y="380"/>
                    </a:lnTo>
                    <a:lnTo>
                      <a:pt x="112" y="384"/>
                    </a:lnTo>
                    <a:lnTo>
                      <a:pt x="112" y="384"/>
                    </a:lnTo>
                    <a:lnTo>
                      <a:pt x="112" y="384"/>
                    </a:lnTo>
                    <a:lnTo>
                      <a:pt x="112" y="384"/>
                    </a:lnTo>
                    <a:lnTo>
                      <a:pt x="112" y="384"/>
                    </a:lnTo>
                    <a:lnTo>
                      <a:pt x="112" y="390"/>
                    </a:lnTo>
                    <a:lnTo>
                      <a:pt x="112" y="390"/>
                    </a:lnTo>
                    <a:lnTo>
                      <a:pt x="112" y="392"/>
                    </a:lnTo>
                    <a:lnTo>
                      <a:pt x="112" y="392"/>
                    </a:lnTo>
                    <a:lnTo>
                      <a:pt x="110" y="402"/>
                    </a:lnTo>
                    <a:lnTo>
                      <a:pt x="108" y="410"/>
                    </a:lnTo>
                    <a:lnTo>
                      <a:pt x="104" y="418"/>
                    </a:lnTo>
                    <a:lnTo>
                      <a:pt x="98" y="426"/>
                    </a:lnTo>
                    <a:lnTo>
                      <a:pt x="98" y="426"/>
                    </a:lnTo>
                    <a:lnTo>
                      <a:pt x="86" y="438"/>
                    </a:lnTo>
                    <a:lnTo>
                      <a:pt x="72" y="448"/>
                    </a:lnTo>
                    <a:lnTo>
                      <a:pt x="72" y="448"/>
                    </a:lnTo>
                    <a:lnTo>
                      <a:pt x="58" y="454"/>
                    </a:lnTo>
                    <a:lnTo>
                      <a:pt x="44" y="458"/>
                    </a:lnTo>
                    <a:lnTo>
                      <a:pt x="16" y="468"/>
                    </a:lnTo>
                    <a:lnTo>
                      <a:pt x="16" y="468"/>
                    </a:lnTo>
                    <a:lnTo>
                      <a:pt x="8" y="470"/>
                    </a:lnTo>
                    <a:lnTo>
                      <a:pt x="2" y="474"/>
                    </a:lnTo>
                    <a:lnTo>
                      <a:pt x="2" y="474"/>
                    </a:lnTo>
                    <a:lnTo>
                      <a:pt x="0" y="478"/>
                    </a:lnTo>
                    <a:lnTo>
                      <a:pt x="0" y="484"/>
                    </a:lnTo>
                    <a:lnTo>
                      <a:pt x="4" y="488"/>
                    </a:lnTo>
                    <a:lnTo>
                      <a:pt x="8" y="488"/>
                    </a:lnTo>
                    <a:lnTo>
                      <a:pt x="8" y="488"/>
                    </a:lnTo>
                    <a:lnTo>
                      <a:pt x="40" y="488"/>
                    </a:lnTo>
                    <a:lnTo>
                      <a:pt x="136" y="488"/>
                    </a:lnTo>
                    <a:lnTo>
                      <a:pt x="138" y="488"/>
                    </a:lnTo>
                    <a:lnTo>
                      <a:pt x="234" y="488"/>
                    </a:lnTo>
                    <a:lnTo>
                      <a:pt x="234" y="488"/>
                    </a:lnTo>
                    <a:lnTo>
                      <a:pt x="264" y="488"/>
                    </a:lnTo>
                    <a:lnTo>
                      <a:pt x="264" y="488"/>
                    </a:lnTo>
                    <a:lnTo>
                      <a:pt x="270" y="488"/>
                    </a:lnTo>
                    <a:lnTo>
                      <a:pt x="272" y="484"/>
                    </a:lnTo>
                    <a:lnTo>
                      <a:pt x="274" y="478"/>
                    </a:lnTo>
                    <a:lnTo>
                      <a:pt x="272" y="474"/>
                    </a:lnTo>
                    <a:lnTo>
                      <a:pt x="272" y="474"/>
                    </a:lnTo>
                    <a:lnTo>
                      <a:pt x="264" y="470"/>
                    </a:lnTo>
                    <a:lnTo>
                      <a:pt x="258" y="468"/>
                    </a:lnTo>
                    <a:lnTo>
                      <a:pt x="258" y="468"/>
                    </a:lnTo>
                    <a:lnTo>
                      <a:pt x="230" y="458"/>
                    </a:lnTo>
                    <a:lnTo>
                      <a:pt x="216" y="454"/>
                    </a:lnTo>
                    <a:lnTo>
                      <a:pt x="202" y="448"/>
                    </a:lnTo>
                    <a:lnTo>
                      <a:pt x="202" y="448"/>
                    </a:lnTo>
                    <a:lnTo>
                      <a:pt x="188" y="438"/>
                    </a:lnTo>
                    <a:lnTo>
                      <a:pt x="176" y="426"/>
                    </a:lnTo>
                    <a:lnTo>
                      <a:pt x="176" y="426"/>
                    </a:lnTo>
                    <a:lnTo>
                      <a:pt x="170" y="418"/>
                    </a:lnTo>
                    <a:lnTo>
                      <a:pt x="166" y="410"/>
                    </a:lnTo>
                    <a:lnTo>
                      <a:pt x="162" y="400"/>
                    </a:lnTo>
                    <a:lnTo>
                      <a:pt x="162" y="390"/>
                    </a:lnTo>
                    <a:lnTo>
                      <a:pt x="162" y="390"/>
                    </a:lnTo>
                    <a:lnTo>
                      <a:pt x="162" y="384"/>
                    </a:lnTo>
                    <a:lnTo>
                      <a:pt x="162" y="384"/>
                    </a:lnTo>
                    <a:lnTo>
                      <a:pt x="162" y="384"/>
                    </a:lnTo>
                    <a:lnTo>
                      <a:pt x="162" y="380"/>
                    </a:lnTo>
                    <a:lnTo>
                      <a:pt x="162" y="380"/>
                    </a:lnTo>
                    <a:lnTo>
                      <a:pt x="180" y="378"/>
                    </a:lnTo>
                    <a:lnTo>
                      <a:pt x="180" y="3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61" name="Rectangle 60"/>
            <p:cNvSpPr/>
            <p:nvPr/>
          </p:nvSpPr>
          <p:spPr>
            <a:xfrm>
              <a:off x="6377808" y="3096134"/>
              <a:ext cx="1223678" cy="184731"/>
            </a:xfrm>
            <a:prstGeom prst="rect">
              <a:avLst/>
            </a:prstGeom>
          </p:spPr>
          <p:txBody>
            <a:bodyPr wrap="square" lIns="0" tIns="0" rIns="0" bIns="0">
              <a:spAutoFit/>
            </a:bodyPr>
            <a:lstStyle/>
            <a:p>
              <a:pPr marL="0" lvl="1">
                <a:lnSpc>
                  <a:spcPct val="85000"/>
                </a:lnSpc>
              </a:pPr>
              <a:r>
                <a:rPr lang="fr-FR" sz="1400" dirty="0">
                  <a:solidFill>
                    <a:schemeClr val="accent1"/>
                  </a:solidFill>
                </a:rPr>
                <a:t>Dans 15 pays</a:t>
              </a:r>
            </a:p>
          </p:txBody>
        </p:sp>
      </p:grpSp>
      <p:sp>
        <p:nvSpPr>
          <p:cNvPr id="106" name="Espace réservé du contenu 2"/>
          <p:cNvSpPr txBox="1">
            <a:spLocks/>
          </p:cNvSpPr>
          <p:nvPr/>
        </p:nvSpPr>
        <p:spPr>
          <a:xfrm>
            <a:off x="1632576" y="974447"/>
            <a:ext cx="3787410" cy="1252578"/>
          </a:xfrm>
          <a:prstGeom prst="rect">
            <a:avLst/>
          </a:prstGeom>
        </p:spPr>
        <p:txBody>
          <a:bodyPr vert="horz" lIns="91440" tIns="45720" rIns="91440" bIns="45720" rtlCol="0">
            <a:noAutofit/>
          </a:bodyPr>
          <a:lstStyle>
            <a:lvl1pPr marL="0" indent="0" algn="l" defTabSz="1007943" rtl="0" eaLnBrk="1" latinLnBrk="0" hangingPunct="1">
              <a:lnSpc>
                <a:spcPct val="90000"/>
              </a:lnSpc>
              <a:spcBef>
                <a:spcPts val="1102"/>
              </a:spcBef>
              <a:buFont typeface="Arial" panose="020B0604020202020204" pitchFamily="34" charset="0"/>
              <a:buNone/>
              <a:tabLst/>
              <a:defRPr sz="1800" kern="1200">
                <a:solidFill>
                  <a:schemeClr val="accent1"/>
                </a:solidFill>
                <a:latin typeface="+mn-lt"/>
                <a:ea typeface="+mn-ea"/>
                <a:cs typeface="+mn-cs"/>
              </a:defRPr>
            </a:lvl1pPr>
            <a:lvl2pPr marL="276225" indent="-138113" algn="l" defTabSz="1007943" rtl="0" eaLnBrk="1" latinLnBrk="0" hangingPunct="1">
              <a:lnSpc>
                <a:spcPct val="90000"/>
              </a:lnSpc>
              <a:spcBef>
                <a:spcPts val="400"/>
              </a:spcBef>
              <a:buFont typeface="Arial" panose="020B0604020202020204" pitchFamily="34" charset="0"/>
              <a:buChar char="•"/>
              <a:tabLst/>
              <a:defRPr sz="1800" kern="1200">
                <a:solidFill>
                  <a:schemeClr val="accent1"/>
                </a:solidFill>
                <a:latin typeface="+mn-lt"/>
                <a:ea typeface="+mn-ea"/>
                <a:cs typeface="+mn-cs"/>
              </a:defRPr>
            </a:lvl2pPr>
            <a:lvl3pPr marL="449263" indent="-138113" algn="l" defTabSz="1007943" rtl="0" eaLnBrk="1" latinLnBrk="0" hangingPunct="1">
              <a:lnSpc>
                <a:spcPct val="90000"/>
              </a:lnSpc>
              <a:spcBef>
                <a:spcPts val="400"/>
              </a:spcBef>
              <a:buFont typeface="Arial" panose="020B0604020202020204" pitchFamily="34" charset="0"/>
              <a:buChar char="•"/>
              <a:tabLst/>
              <a:defRPr sz="1600" kern="1200">
                <a:solidFill>
                  <a:schemeClr val="accent1"/>
                </a:solidFill>
                <a:latin typeface="+mn-lt"/>
                <a:ea typeface="+mn-ea"/>
                <a:cs typeface="+mn-cs"/>
              </a:defRPr>
            </a:lvl3pPr>
            <a:lvl4pPr marL="587375" indent="-138113" algn="l" defTabSz="1007943" rtl="0" eaLnBrk="1" latinLnBrk="0" hangingPunct="1">
              <a:lnSpc>
                <a:spcPct val="90000"/>
              </a:lnSpc>
              <a:spcBef>
                <a:spcPts val="400"/>
              </a:spcBef>
              <a:buFont typeface="Arial" panose="020B0604020202020204" pitchFamily="34" charset="0"/>
              <a:buChar char="•"/>
              <a:tabLst/>
              <a:defRPr sz="1400" kern="1200">
                <a:solidFill>
                  <a:schemeClr val="accent1"/>
                </a:solidFill>
                <a:latin typeface="+mn-lt"/>
                <a:ea typeface="+mn-ea"/>
                <a:cs typeface="+mn-cs"/>
              </a:defRPr>
            </a:lvl4pPr>
            <a:lvl5pPr marL="760413" indent="-138113" algn="l" defTabSz="1007943" rtl="0" eaLnBrk="1" latinLnBrk="0" hangingPunct="1">
              <a:lnSpc>
                <a:spcPct val="90000"/>
              </a:lnSpc>
              <a:spcBef>
                <a:spcPts val="400"/>
              </a:spcBef>
              <a:buFont typeface="Arial" panose="020B0604020202020204" pitchFamily="34" charset="0"/>
              <a:buChar char="•"/>
              <a:tabLst/>
              <a:defRPr sz="1400" kern="1200">
                <a:solidFill>
                  <a:schemeClr val="accent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algn="just"/>
            <a:r>
              <a:rPr lang="fr-FR" sz="1600" b="1" dirty="0"/>
              <a:t>Groupe international </a:t>
            </a:r>
            <a:r>
              <a:rPr lang="fr-FR" sz="1600" dirty="0"/>
              <a:t>d</a:t>
            </a:r>
            <a:r>
              <a:rPr lang="fr-FR" sz="1600" b="1" dirty="0"/>
              <a:t>’ingénierie</a:t>
            </a:r>
            <a:r>
              <a:rPr lang="fr-FR" sz="1600" dirty="0"/>
              <a:t> et de </a:t>
            </a:r>
            <a:r>
              <a:rPr lang="fr-FR" sz="1600" b="1" dirty="0"/>
              <a:t>conseil</a:t>
            </a:r>
            <a:r>
              <a:rPr lang="fr-FR" sz="1600" dirty="0"/>
              <a:t>, </a:t>
            </a:r>
            <a:r>
              <a:rPr lang="fr-FR" sz="1600" b="1" dirty="0"/>
              <a:t>Antea Group </a:t>
            </a:r>
            <a:r>
              <a:rPr lang="fr-FR" sz="1600" dirty="0"/>
              <a:t>offre des </a:t>
            </a:r>
            <a:r>
              <a:rPr lang="fr-FR" sz="1600" b="1" dirty="0">
                <a:solidFill>
                  <a:schemeClr val="accent4">
                    <a:lumMod val="75000"/>
                  </a:schemeClr>
                </a:solidFill>
              </a:rPr>
              <a:t>solutions globales </a:t>
            </a:r>
            <a:r>
              <a:rPr lang="fr-FR" sz="1600" dirty="0"/>
              <a:t>en :</a:t>
            </a:r>
          </a:p>
        </p:txBody>
      </p:sp>
      <p:sp>
        <p:nvSpPr>
          <p:cNvPr id="69" name="Forme libre 195"/>
          <p:cNvSpPr/>
          <p:nvPr/>
        </p:nvSpPr>
        <p:spPr>
          <a:xfrm>
            <a:off x="382378" y="4039342"/>
            <a:ext cx="9873449" cy="323158"/>
          </a:xfrm>
          <a:custGeom>
            <a:avLst/>
            <a:gdLst>
              <a:gd name="connsiteX0" fmla="*/ 0 w 10703859"/>
              <a:gd name="connsiteY0" fmla="*/ 0 h 376518"/>
              <a:gd name="connsiteX1" fmla="*/ 591671 w 10703859"/>
              <a:gd name="connsiteY1" fmla="*/ 0 h 376518"/>
              <a:gd name="connsiteX2" fmla="*/ 793376 w 10703859"/>
              <a:gd name="connsiteY2" fmla="*/ 376518 h 376518"/>
              <a:gd name="connsiteX3" fmla="*/ 10703859 w 10703859"/>
              <a:gd name="connsiteY3" fmla="*/ 376518 h 376518"/>
              <a:gd name="connsiteX0" fmla="*/ 0 w 793376"/>
              <a:gd name="connsiteY0" fmla="*/ 0 h 376518"/>
              <a:gd name="connsiteX1" fmla="*/ 591671 w 793376"/>
              <a:gd name="connsiteY1" fmla="*/ 0 h 376518"/>
              <a:gd name="connsiteX2" fmla="*/ 793376 w 793376"/>
              <a:gd name="connsiteY2" fmla="*/ 376518 h 376518"/>
              <a:gd name="connsiteX0" fmla="*/ 0 w 591671"/>
              <a:gd name="connsiteY0" fmla="*/ 0 h 0"/>
              <a:gd name="connsiteX1" fmla="*/ 591671 w 591671"/>
              <a:gd name="connsiteY1" fmla="*/ 0 h 0"/>
            </a:gdLst>
            <a:ahLst/>
            <a:cxnLst>
              <a:cxn ang="0">
                <a:pos x="connsiteX0" y="connsiteY0"/>
              </a:cxn>
              <a:cxn ang="0">
                <a:pos x="connsiteX1" y="connsiteY1"/>
              </a:cxn>
            </a:cxnLst>
            <a:rect l="l" t="t" r="r" b="b"/>
            <a:pathLst>
              <a:path w="591671">
                <a:moveTo>
                  <a:pt x="0" y="0"/>
                </a:moveTo>
                <a:lnTo>
                  <a:pt x="591671" y="0"/>
                </a:lnTo>
              </a:path>
            </a:pathLst>
          </a:custGeom>
          <a:noFill/>
          <a:ln w="12700">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7" name="Grouper 26"/>
          <p:cNvGrpSpPr/>
          <p:nvPr/>
        </p:nvGrpSpPr>
        <p:grpSpPr>
          <a:xfrm>
            <a:off x="8167211" y="3250272"/>
            <a:ext cx="2488059" cy="408318"/>
            <a:chOff x="8167211" y="3250272"/>
            <a:chExt cx="2488059" cy="408318"/>
          </a:xfrm>
        </p:grpSpPr>
        <p:sp>
          <p:nvSpPr>
            <p:cNvPr id="62" name="Rectangle 61"/>
            <p:cNvSpPr/>
            <p:nvPr/>
          </p:nvSpPr>
          <p:spPr>
            <a:xfrm>
              <a:off x="8988953" y="3288918"/>
              <a:ext cx="1666317" cy="367858"/>
            </a:xfrm>
            <a:prstGeom prst="rect">
              <a:avLst/>
            </a:prstGeom>
          </p:spPr>
          <p:txBody>
            <a:bodyPr wrap="square" lIns="0" tIns="0" rIns="0" bIns="0">
              <a:spAutoFit/>
            </a:bodyPr>
            <a:lstStyle/>
            <a:p>
              <a:pPr marL="0" lvl="1">
                <a:lnSpc>
                  <a:spcPct val="85000"/>
                </a:lnSpc>
              </a:pPr>
              <a:r>
                <a:rPr lang="fr-FR" sz="1400" dirty="0">
                  <a:solidFill>
                    <a:schemeClr val="accent1"/>
                  </a:solidFill>
                </a:rPr>
                <a:t>Chiffre d’affaires</a:t>
              </a:r>
            </a:p>
            <a:p>
              <a:pPr marL="0" lvl="1">
                <a:lnSpc>
                  <a:spcPct val="85000"/>
                </a:lnSpc>
              </a:pPr>
              <a:r>
                <a:rPr lang="fr-FR" sz="1400" dirty="0">
                  <a:solidFill>
                    <a:schemeClr val="accent1"/>
                  </a:solidFill>
                </a:rPr>
                <a:t> 363 M € env.</a:t>
              </a:r>
            </a:p>
          </p:txBody>
        </p:sp>
        <p:grpSp>
          <p:nvGrpSpPr>
            <p:cNvPr id="6" name="Grouper 5"/>
            <p:cNvGrpSpPr/>
            <p:nvPr/>
          </p:nvGrpSpPr>
          <p:grpSpPr>
            <a:xfrm>
              <a:off x="8167211" y="3250272"/>
              <a:ext cx="689884" cy="408318"/>
              <a:chOff x="8167211" y="3250272"/>
              <a:chExt cx="689884" cy="408318"/>
            </a:xfrm>
          </p:grpSpPr>
          <p:pic>
            <p:nvPicPr>
              <p:cNvPr id="5" name="Imag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67211" y="3250272"/>
                <a:ext cx="689884" cy="408318"/>
              </a:xfrm>
              <a:prstGeom prst="rect">
                <a:avLst/>
              </a:prstGeom>
            </p:spPr>
          </p:pic>
          <p:sp>
            <p:nvSpPr>
              <p:cNvPr id="67" name="Freeform 30"/>
              <p:cNvSpPr>
                <a:spLocks/>
              </p:cNvSpPr>
              <p:nvPr/>
            </p:nvSpPr>
            <p:spPr bwMode="auto">
              <a:xfrm>
                <a:off x="8380223" y="3425679"/>
                <a:ext cx="120696" cy="144835"/>
              </a:xfrm>
              <a:custGeom>
                <a:avLst/>
                <a:gdLst>
                  <a:gd name="T0" fmla="*/ 500 w 569"/>
                  <a:gd name="T1" fmla="*/ 112 h 683"/>
                  <a:gd name="T2" fmla="*/ 532 w 569"/>
                  <a:gd name="T3" fmla="*/ 110 h 683"/>
                  <a:gd name="T4" fmla="*/ 563 w 569"/>
                  <a:gd name="T5" fmla="*/ 82 h 683"/>
                  <a:gd name="T6" fmla="*/ 568 w 569"/>
                  <a:gd name="T7" fmla="*/ 50 h 683"/>
                  <a:gd name="T8" fmla="*/ 547 w 569"/>
                  <a:gd name="T9" fmla="*/ 13 h 683"/>
                  <a:gd name="T10" fmla="*/ 508 w 569"/>
                  <a:gd name="T11" fmla="*/ 1 h 683"/>
                  <a:gd name="T12" fmla="*/ 298 w 569"/>
                  <a:gd name="T13" fmla="*/ 1 h 683"/>
                  <a:gd name="T14" fmla="*/ 223 w 569"/>
                  <a:gd name="T15" fmla="*/ 23 h 683"/>
                  <a:gd name="T16" fmla="*/ 163 w 569"/>
                  <a:gd name="T17" fmla="*/ 69 h 683"/>
                  <a:gd name="T18" fmla="*/ 123 w 569"/>
                  <a:gd name="T19" fmla="*/ 132 h 683"/>
                  <a:gd name="T20" fmla="*/ 55 w 569"/>
                  <a:gd name="T21" fmla="*/ 189 h 683"/>
                  <a:gd name="T22" fmla="*/ 24 w 569"/>
                  <a:gd name="T23" fmla="*/ 199 h 683"/>
                  <a:gd name="T24" fmla="*/ 1 w 569"/>
                  <a:gd name="T25" fmla="*/ 233 h 683"/>
                  <a:gd name="T26" fmla="*/ 5 w 569"/>
                  <a:gd name="T27" fmla="*/ 267 h 683"/>
                  <a:gd name="T28" fmla="*/ 33 w 569"/>
                  <a:gd name="T29" fmla="*/ 296 h 683"/>
                  <a:gd name="T30" fmla="*/ 109 w 569"/>
                  <a:gd name="T31" fmla="*/ 383 h 683"/>
                  <a:gd name="T32" fmla="*/ 33 w 569"/>
                  <a:gd name="T33" fmla="*/ 386 h 683"/>
                  <a:gd name="T34" fmla="*/ 5 w 569"/>
                  <a:gd name="T35" fmla="*/ 416 h 683"/>
                  <a:gd name="T36" fmla="*/ 1 w 569"/>
                  <a:gd name="T37" fmla="*/ 448 h 683"/>
                  <a:gd name="T38" fmla="*/ 24 w 569"/>
                  <a:gd name="T39" fmla="*/ 484 h 683"/>
                  <a:gd name="T40" fmla="*/ 113 w 569"/>
                  <a:gd name="T41" fmla="*/ 493 h 683"/>
                  <a:gd name="T42" fmla="*/ 132 w 569"/>
                  <a:gd name="T43" fmla="*/ 551 h 683"/>
                  <a:gd name="T44" fmla="*/ 178 w 569"/>
                  <a:gd name="T45" fmla="*/ 615 h 683"/>
                  <a:gd name="T46" fmla="*/ 244 w 569"/>
                  <a:gd name="T47" fmla="*/ 660 h 683"/>
                  <a:gd name="T48" fmla="*/ 322 w 569"/>
                  <a:gd name="T49" fmla="*/ 682 h 683"/>
                  <a:gd name="T50" fmla="*/ 508 w 569"/>
                  <a:gd name="T51" fmla="*/ 682 h 683"/>
                  <a:gd name="T52" fmla="*/ 547 w 569"/>
                  <a:gd name="T53" fmla="*/ 668 h 683"/>
                  <a:gd name="T54" fmla="*/ 568 w 569"/>
                  <a:gd name="T55" fmla="*/ 632 h 683"/>
                  <a:gd name="T56" fmla="*/ 563 w 569"/>
                  <a:gd name="T57" fmla="*/ 600 h 683"/>
                  <a:gd name="T58" fmla="*/ 532 w 569"/>
                  <a:gd name="T59" fmla="*/ 573 h 683"/>
                  <a:gd name="T60" fmla="*/ 500 w 569"/>
                  <a:gd name="T61" fmla="*/ 570 h 683"/>
                  <a:gd name="T62" fmla="*/ 333 w 569"/>
                  <a:gd name="T63" fmla="*/ 571 h 683"/>
                  <a:gd name="T64" fmla="*/ 297 w 569"/>
                  <a:gd name="T65" fmla="*/ 562 h 683"/>
                  <a:gd name="T66" fmla="*/ 246 w 569"/>
                  <a:gd name="T67" fmla="*/ 524 h 683"/>
                  <a:gd name="T68" fmla="*/ 362 w 569"/>
                  <a:gd name="T69" fmla="*/ 493 h 683"/>
                  <a:gd name="T70" fmla="*/ 401 w 569"/>
                  <a:gd name="T71" fmla="*/ 477 h 683"/>
                  <a:gd name="T72" fmla="*/ 417 w 569"/>
                  <a:gd name="T73" fmla="*/ 438 h 683"/>
                  <a:gd name="T74" fmla="*/ 408 w 569"/>
                  <a:gd name="T75" fmla="*/ 407 h 683"/>
                  <a:gd name="T76" fmla="*/ 374 w 569"/>
                  <a:gd name="T77" fmla="*/ 383 h 683"/>
                  <a:gd name="T78" fmla="*/ 362 w 569"/>
                  <a:gd name="T79" fmla="*/ 300 h 683"/>
                  <a:gd name="T80" fmla="*/ 393 w 569"/>
                  <a:gd name="T81" fmla="*/ 291 h 683"/>
                  <a:gd name="T82" fmla="*/ 416 w 569"/>
                  <a:gd name="T83" fmla="*/ 256 h 683"/>
                  <a:gd name="T84" fmla="*/ 414 w 569"/>
                  <a:gd name="T85" fmla="*/ 223 h 683"/>
                  <a:gd name="T86" fmla="*/ 384 w 569"/>
                  <a:gd name="T87" fmla="*/ 194 h 683"/>
                  <a:gd name="T88" fmla="*/ 222 w 569"/>
                  <a:gd name="T89" fmla="*/ 189 h 683"/>
                  <a:gd name="T90" fmla="*/ 233 w 569"/>
                  <a:gd name="T91" fmla="*/ 158 h 683"/>
                  <a:gd name="T92" fmla="*/ 262 w 569"/>
                  <a:gd name="T93" fmla="*/ 128 h 683"/>
                  <a:gd name="T94" fmla="*/ 292 w 569"/>
                  <a:gd name="T95" fmla="*/ 115 h 683"/>
                  <a:gd name="T96" fmla="*/ 317 w 569"/>
                  <a:gd name="T97" fmla="*/ 11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9" h="683">
                    <a:moveTo>
                      <a:pt x="317" y="111"/>
                    </a:moveTo>
                    <a:lnTo>
                      <a:pt x="490" y="111"/>
                    </a:lnTo>
                    <a:lnTo>
                      <a:pt x="490" y="111"/>
                    </a:lnTo>
                    <a:lnTo>
                      <a:pt x="500" y="112"/>
                    </a:lnTo>
                    <a:lnTo>
                      <a:pt x="500" y="112"/>
                    </a:lnTo>
                    <a:lnTo>
                      <a:pt x="512" y="114"/>
                    </a:lnTo>
                    <a:lnTo>
                      <a:pt x="522" y="114"/>
                    </a:lnTo>
                    <a:lnTo>
                      <a:pt x="532" y="110"/>
                    </a:lnTo>
                    <a:lnTo>
                      <a:pt x="543" y="105"/>
                    </a:lnTo>
                    <a:lnTo>
                      <a:pt x="551" y="100"/>
                    </a:lnTo>
                    <a:lnTo>
                      <a:pt x="558" y="92"/>
                    </a:lnTo>
                    <a:lnTo>
                      <a:pt x="563" y="82"/>
                    </a:lnTo>
                    <a:lnTo>
                      <a:pt x="568" y="72"/>
                    </a:lnTo>
                    <a:lnTo>
                      <a:pt x="568" y="72"/>
                    </a:lnTo>
                    <a:lnTo>
                      <a:pt x="569" y="61"/>
                    </a:lnTo>
                    <a:lnTo>
                      <a:pt x="568" y="50"/>
                    </a:lnTo>
                    <a:lnTo>
                      <a:pt x="566" y="40"/>
                    </a:lnTo>
                    <a:lnTo>
                      <a:pt x="561" y="30"/>
                    </a:lnTo>
                    <a:lnTo>
                      <a:pt x="555" y="21"/>
                    </a:lnTo>
                    <a:lnTo>
                      <a:pt x="547" y="13"/>
                    </a:lnTo>
                    <a:lnTo>
                      <a:pt x="538" y="9"/>
                    </a:lnTo>
                    <a:lnTo>
                      <a:pt x="527" y="4"/>
                    </a:lnTo>
                    <a:lnTo>
                      <a:pt x="527" y="4"/>
                    </a:lnTo>
                    <a:lnTo>
                      <a:pt x="508" y="1"/>
                    </a:lnTo>
                    <a:lnTo>
                      <a:pt x="490" y="0"/>
                    </a:lnTo>
                    <a:lnTo>
                      <a:pt x="317" y="0"/>
                    </a:lnTo>
                    <a:lnTo>
                      <a:pt x="317" y="0"/>
                    </a:lnTo>
                    <a:lnTo>
                      <a:pt x="298" y="1"/>
                    </a:lnTo>
                    <a:lnTo>
                      <a:pt x="278" y="4"/>
                    </a:lnTo>
                    <a:lnTo>
                      <a:pt x="259" y="9"/>
                    </a:lnTo>
                    <a:lnTo>
                      <a:pt x="240" y="15"/>
                    </a:lnTo>
                    <a:lnTo>
                      <a:pt x="223" y="23"/>
                    </a:lnTo>
                    <a:lnTo>
                      <a:pt x="207" y="32"/>
                    </a:lnTo>
                    <a:lnTo>
                      <a:pt x="191" y="42"/>
                    </a:lnTo>
                    <a:lnTo>
                      <a:pt x="177" y="55"/>
                    </a:lnTo>
                    <a:lnTo>
                      <a:pt x="163" y="69"/>
                    </a:lnTo>
                    <a:lnTo>
                      <a:pt x="152" y="82"/>
                    </a:lnTo>
                    <a:lnTo>
                      <a:pt x="140" y="99"/>
                    </a:lnTo>
                    <a:lnTo>
                      <a:pt x="131" y="115"/>
                    </a:lnTo>
                    <a:lnTo>
                      <a:pt x="123" y="132"/>
                    </a:lnTo>
                    <a:lnTo>
                      <a:pt x="117" y="150"/>
                    </a:lnTo>
                    <a:lnTo>
                      <a:pt x="113" y="170"/>
                    </a:lnTo>
                    <a:lnTo>
                      <a:pt x="109" y="189"/>
                    </a:lnTo>
                    <a:lnTo>
                      <a:pt x="55" y="189"/>
                    </a:lnTo>
                    <a:lnTo>
                      <a:pt x="55" y="189"/>
                    </a:lnTo>
                    <a:lnTo>
                      <a:pt x="44" y="191"/>
                    </a:lnTo>
                    <a:lnTo>
                      <a:pt x="33" y="194"/>
                    </a:lnTo>
                    <a:lnTo>
                      <a:pt x="24" y="199"/>
                    </a:lnTo>
                    <a:lnTo>
                      <a:pt x="16" y="206"/>
                    </a:lnTo>
                    <a:lnTo>
                      <a:pt x="9" y="214"/>
                    </a:lnTo>
                    <a:lnTo>
                      <a:pt x="5" y="223"/>
                    </a:lnTo>
                    <a:lnTo>
                      <a:pt x="1" y="233"/>
                    </a:lnTo>
                    <a:lnTo>
                      <a:pt x="0" y="245"/>
                    </a:lnTo>
                    <a:lnTo>
                      <a:pt x="0" y="245"/>
                    </a:lnTo>
                    <a:lnTo>
                      <a:pt x="1" y="256"/>
                    </a:lnTo>
                    <a:lnTo>
                      <a:pt x="5" y="267"/>
                    </a:lnTo>
                    <a:lnTo>
                      <a:pt x="9" y="276"/>
                    </a:lnTo>
                    <a:lnTo>
                      <a:pt x="16" y="284"/>
                    </a:lnTo>
                    <a:lnTo>
                      <a:pt x="24" y="291"/>
                    </a:lnTo>
                    <a:lnTo>
                      <a:pt x="33" y="296"/>
                    </a:lnTo>
                    <a:lnTo>
                      <a:pt x="44" y="299"/>
                    </a:lnTo>
                    <a:lnTo>
                      <a:pt x="55" y="300"/>
                    </a:lnTo>
                    <a:lnTo>
                      <a:pt x="109" y="300"/>
                    </a:lnTo>
                    <a:lnTo>
                      <a:pt x="109" y="383"/>
                    </a:lnTo>
                    <a:lnTo>
                      <a:pt x="55" y="383"/>
                    </a:lnTo>
                    <a:lnTo>
                      <a:pt x="55" y="383"/>
                    </a:lnTo>
                    <a:lnTo>
                      <a:pt x="44" y="384"/>
                    </a:lnTo>
                    <a:lnTo>
                      <a:pt x="33" y="386"/>
                    </a:lnTo>
                    <a:lnTo>
                      <a:pt x="24" y="392"/>
                    </a:lnTo>
                    <a:lnTo>
                      <a:pt x="16" y="399"/>
                    </a:lnTo>
                    <a:lnTo>
                      <a:pt x="9" y="407"/>
                    </a:lnTo>
                    <a:lnTo>
                      <a:pt x="5" y="416"/>
                    </a:lnTo>
                    <a:lnTo>
                      <a:pt x="1" y="426"/>
                    </a:lnTo>
                    <a:lnTo>
                      <a:pt x="0" y="438"/>
                    </a:lnTo>
                    <a:lnTo>
                      <a:pt x="0" y="438"/>
                    </a:lnTo>
                    <a:lnTo>
                      <a:pt x="1" y="448"/>
                    </a:lnTo>
                    <a:lnTo>
                      <a:pt x="5" y="459"/>
                    </a:lnTo>
                    <a:lnTo>
                      <a:pt x="9" y="469"/>
                    </a:lnTo>
                    <a:lnTo>
                      <a:pt x="16" y="477"/>
                    </a:lnTo>
                    <a:lnTo>
                      <a:pt x="24" y="484"/>
                    </a:lnTo>
                    <a:lnTo>
                      <a:pt x="33" y="489"/>
                    </a:lnTo>
                    <a:lnTo>
                      <a:pt x="44" y="492"/>
                    </a:lnTo>
                    <a:lnTo>
                      <a:pt x="55" y="493"/>
                    </a:lnTo>
                    <a:lnTo>
                      <a:pt x="113" y="493"/>
                    </a:lnTo>
                    <a:lnTo>
                      <a:pt x="113" y="493"/>
                    </a:lnTo>
                    <a:lnTo>
                      <a:pt x="119" y="513"/>
                    </a:lnTo>
                    <a:lnTo>
                      <a:pt x="124" y="532"/>
                    </a:lnTo>
                    <a:lnTo>
                      <a:pt x="132" y="551"/>
                    </a:lnTo>
                    <a:lnTo>
                      <a:pt x="142" y="568"/>
                    </a:lnTo>
                    <a:lnTo>
                      <a:pt x="153" y="585"/>
                    </a:lnTo>
                    <a:lnTo>
                      <a:pt x="166" y="600"/>
                    </a:lnTo>
                    <a:lnTo>
                      <a:pt x="178" y="615"/>
                    </a:lnTo>
                    <a:lnTo>
                      <a:pt x="193" y="628"/>
                    </a:lnTo>
                    <a:lnTo>
                      <a:pt x="209" y="640"/>
                    </a:lnTo>
                    <a:lnTo>
                      <a:pt x="225" y="651"/>
                    </a:lnTo>
                    <a:lnTo>
                      <a:pt x="244" y="660"/>
                    </a:lnTo>
                    <a:lnTo>
                      <a:pt x="262" y="668"/>
                    </a:lnTo>
                    <a:lnTo>
                      <a:pt x="282" y="674"/>
                    </a:lnTo>
                    <a:lnTo>
                      <a:pt x="301" y="678"/>
                    </a:lnTo>
                    <a:lnTo>
                      <a:pt x="322" y="682"/>
                    </a:lnTo>
                    <a:lnTo>
                      <a:pt x="343" y="683"/>
                    </a:lnTo>
                    <a:lnTo>
                      <a:pt x="490" y="683"/>
                    </a:lnTo>
                    <a:lnTo>
                      <a:pt x="490" y="683"/>
                    </a:lnTo>
                    <a:lnTo>
                      <a:pt x="508" y="682"/>
                    </a:lnTo>
                    <a:lnTo>
                      <a:pt x="527" y="678"/>
                    </a:lnTo>
                    <a:lnTo>
                      <a:pt x="527" y="678"/>
                    </a:lnTo>
                    <a:lnTo>
                      <a:pt x="538" y="674"/>
                    </a:lnTo>
                    <a:lnTo>
                      <a:pt x="547" y="668"/>
                    </a:lnTo>
                    <a:lnTo>
                      <a:pt x="555" y="661"/>
                    </a:lnTo>
                    <a:lnTo>
                      <a:pt x="561" y="653"/>
                    </a:lnTo>
                    <a:lnTo>
                      <a:pt x="566" y="643"/>
                    </a:lnTo>
                    <a:lnTo>
                      <a:pt x="568" y="632"/>
                    </a:lnTo>
                    <a:lnTo>
                      <a:pt x="569" y="622"/>
                    </a:lnTo>
                    <a:lnTo>
                      <a:pt x="568" y="611"/>
                    </a:lnTo>
                    <a:lnTo>
                      <a:pt x="568" y="611"/>
                    </a:lnTo>
                    <a:lnTo>
                      <a:pt x="563" y="600"/>
                    </a:lnTo>
                    <a:lnTo>
                      <a:pt x="558" y="591"/>
                    </a:lnTo>
                    <a:lnTo>
                      <a:pt x="551" y="583"/>
                    </a:lnTo>
                    <a:lnTo>
                      <a:pt x="543" y="576"/>
                    </a:lnTo>
                    <a:lnTo>
                      <a:pt x="532" y="573"/>
                    </a:lnTo>
                    <a:lnTo>
                      <a:pt x="522" y="569"/>
                    </a:lnTo>
                    <a:lnTo>
                      <a:pt x="512" y="569"/>
                    </a:lnTo>
                    <a:lnTo>
                      <a:pt x="500" y="570"/>
                    </a:lnTo>
                    <a:lnTo>
                      <a:pt x="500" y="570"/>
                    </a:lnTo>
                    <a:lnTo>
                      <a:pt x="490" y="571"/>
                    </a:lnTo>
                    <a:lnTo>
                      <a:pt x="343" y="571"/>
                    </a:lnTo>
                    <a:lnTo>
                      <a:pt x="343" y="571"/>
                    </a:lnTo>
                    <a:lnTo>
                      <a:pt x="333" y="571"/>
                    </a:lnTo>
                    <a:lnTo>
                      <a:pt x="324" y="570"/>
                    </a:lnTo>
                    <a:lnTo>
                      <a:pt x="315" y="568"/>
                    </a:lnTo>
                    <a:lnTo>
                      <a:pt x="306" y="566"/>
                    </a:lnTo>
                    <a:lnTo>
                      <a:pt x="297" y="562"/>
                    </a:lnTo>
                    <a:lnTo>
                      <a:pt x="289" y="559"/>
                    </a:lnTo>
                    <a:lnTo>
                      <a:pt x="273" y="550"/>
                    </a:lnTo>
                    <a:lnTo>
                      <a:pt x="259" y="538"/>
                    </a:lnTo>
                    <a:lnTo>
                      <a:pt x="246" y="524"/>
                    </a:lnTo>
                    <a:lnTo>
                      <a:pt x="236" y="509"/>
                    </a:lnTo>
                    <a:lnTo>
                      <a:pt x="228" y="493"/>
                    </a:lnTo>
                    <a:lnTo>
                      <a:pt x="362" y="493"/>
                    </a:lnTo>
                    <a:lnTo>
                      <a:pt x="362" y="493"/>
                    </a:lnTo>
                    <a:lnTo>
                      <a:pt x="374" y="492"/>
                    </a:lnTo>
                    <a:lnTo>
                      <a:pt x="384" y="489"/>
                    </a:lnTo>
                    <a:lnTo>
                      <a:pt x="393" y="484"/>
                    </a:lnTo>
                    <a:lnTo>
                      <a:pt x="401" y="477"/>
                    </a:lnTo>
                    <a:lnTo>
                      <a:pt x="408" y="469"/>
                    </a:lnTo>
                    <a:lnTo>
                      <a:pt x="414" y="459"/>
                    </a:lnTo>
                    <a:lnTo>
                      <a:pt x="416" y="448"/>
                    </a:lnTo>
                    <a:lnTo>
                      <a:pt x="417" y="438"/>
                    </a:lnTo>
                    <a:lnTo>
                      <a:pt x="417" y="438"/>
                    </a:lnTo>
                    <a:lnTo>
                      <a:pt x="416" y="426"/>
                    </a:lnTo>
                    <a:lnTo>
                      <a:pt x="414" y="416"/>
                    </a:lnTo>
                    <a:lnTo>
                      <a:pt x="408" y="407"/>
                    </a:lnTo>
                    <a:lnTo>
                      <a:pt x="401" y="399"/>
                    </a:lnTo>
                    <a:lnTo>
                      <a:pt x="393" y="392"/>
                    </a:lnTo>
                    <a:lnTo>
                      <a:pt x="384" y="386"/>
                    </a:lnTo>
                    <a:lnTo>
                      <a:pt x="374" y="383"/>
                    </a:lnTo>
                    <a:lnTo>
                      <a:pt x="362" y="383"/>
                    </a:lnTo>
                    <a:lnTo>
                      <a:pt x="220" y="383"/>
                    </a:lnTo>
                    <a:lnTo>
                      <a:pt x="220" y="300"/>
                    </a:lnTo>
                    <a:lnTo>
                      <a:pt x="362" y="300"/>
                    </a:lnTo>
                    <a:lnTo>
                      <a:pt x="362" y="300"/>
                    </a:lnTo>
                    <a:lnTo>
                      <a:pt x="374" y="299"/>
                    </a:lnTo>
                    <a:lnTo>
                      <a:pt x="384" y="295"/>
                    </a:lnTo>
                    <a:lnTo>
                      <a:pt x="393" y="291"/>
                    </a:lnTo>
                    <a:lnTo>
                      <a:pt x="401" y="284"/>
                    </a:lnTo>
                    <a:lnTo>
                      <a:pt x="408" y="276"/>
                    </a:lnTo>
                    <a:lnTo>
                      <a:pt x="414" y="267"/>
                    </a:lnTo>
                    <a:lnTo>
                      <a:pt x="416" y="256"/>
                    </a:lnTo>
                    <a:lnTo>
                      <a:pt x="417" y="245"/>
                    </a:lnTo>
                    <a:lnTo>
                      <a:pt x="417" y="245"/>
                    </a:lnTo>
                    <a:lnTo>
                      <a:pt x="416" y="233"/>
                    </a:lnTo>
                    <a:lnTo>
                      <a:pt x="414" y="223"/>
                    </a:lnTo>
                    <a:lnTo>
                      <a:pt x="408" y="214"/>
                    </a:lnTo>
                    <a:lnTo>
                      <a:pt x="401" y="206"/>
                    </a:lnTo>
                    <a:lnTo>
                      <a:pt x="393" y="199"/>
                    </a:lnTo>
                    <a:lnTo>
                      <a:pt x="384" y="194"/>
                    </a:lnTo>
                    <a:lnTo>
                      <a:pt x="374" y="191"/>
                    </a:lnTo>
                    <a:lnTo>
                      <a:pt x="362" y="189"/>
                    </a:lnTo>
                    <a:lnTo>
                      <a:pt x="222" y="189"/>
                    </a:lnTo>
                    <a:lnTo>
                      <a:pt x="222" y="189"/>
                    </a:lnTo>
                    <a:lnTo>
                      <a:pt x="223" y="181"/>
                    </a:lnTo>
                    <a:lnTo>
                      <a:pt x="227" y="173"/>
                    </a:lnTo>
                    <a:lnTo>
                      <a:pt x="230" y="165"/>
                    </a:lnTo>
                    <a:lnTo>
                      <a:pt x="233" y="158"/>
                    </a:lnTo>
                    <a:lnTo>
                      <a:pt x="238" y="151"/>
                    </a:lnTo>
                    <a:lnTo>
                      <a:pt x="244" y="145"/>
                    </a:lnTo>
                    <a:lnTo>
                      <a:pt x="255" y="133"/>
                    </a:lnTo>
                    <a:lnTo>
                      <a:pt x="262" y="128"/>
                    </a:lnTo>
                    <a:lnTo>
                      <a:pt x="269" y="124"/>
                    </a:lnTo>
                    <a:lnTo>
                      <a:pt x="276" y="120"/>
                    </a:lnTo>
                    <a:lnTo>
                      <a:pt x="284" y="117"/>
                    </a:lnTo>
                    <a:lnTo>
                      <a:pt x="292" y="115"/>
                    </a:lnTo>
                    <a:lnTo>
                      <a:pt x="300" y="112"/>
                    </a:lnTo>
                    <a:lnTo>
                      <a:pt x="309" y="111"/>
                    </a:lnTo>
                    <a:lnTo>
                      <a:pt x="317" y="111"/>
                    </a:lnTo>
                    <a:lnTo>
                      <a:pt x="317" y="11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sp>
        <p:nvSpPr>
          <p:cNvPr id="4" name="Rectangle 3">
            <a:extLst>
              <a:ext uri="{FF2B5EF4-FFF2-40B4-BE49-F238E27FC236}">
                <a16:creationId xmlns:a16="http://schemas.microsoft.com/office/drawing/2014/main" id="{BC38F2A0-A6D4-4E2C-9AF9-9423A80545C4}"/>
              </a:ext>
            </a:extLst>
          </p:cNvPr>
          <p:cNvSpPr/>
          <p:nvPr/>
        </p:nvSpPr>
        <p:spPr>
          <a:xfrm>
            <a:off x="297027" y="4126511"/>
            <a:ext cx="2983061" cy="461665"/>
          </a:xfrm>
          <a:prstGeom prst="rect">
            <a:avLst/>
          </a:prstGeom>
        </p:spPr>
        <p:txBody>
          <a:bodyPr wrap="none">
            <a:spAutoFit/>
          </a:bodyPr>
          <a:lstStyle/>
          <a:p>
            <a:r>
              <a:rPr lang="fr-FR" sz="2400" b="1" dirty="0" err="1">
                <a:solidFill>
                  <a:srgbClr val="005D7E"/>
                </a:solidFill>
                <a:latin typeface="+mj-lt"/>
                <a:ea typeface="+mj-ea"/>
                <a:cs typeface="+mj-cs"/>
              </a:rPr>
              <a:t>Antea</a:t>
            </a:r>
            <a:r>
              <a:rPr lang="fr-FR" sz="2400" b="1" dirty="0">
                <a:solidFill>
                  <a:srgbClr val="005D7E"/>
                </a:solidFill>
                <a:latin typeface="+mj-lt"/>
                <a:ea typeface="+mj-ea"/>
                <a:cs typeface="+mj-cs"/>
              </a:rPr>
              <a:t> Group en France</a:t>
            </a:r>
          </a:p>
        </p:txBody>
      </p:sp>
      <p:grpSp>
        <p:nvGrpSpPr>
          <p:cNvPr id="253" name="Groupe 252">
            <a:extLst>
              <a:ext uri="{FF2B5EF4-FFF2-40B4-BE49-F238E27FC236}">
                <a16:creationId xmlns:a16="http://schemas.microsoft.com/office/drawing/2014/main" id="{E4311093-5730-4653-B15B-EA62827F0880}"/>
              </a:ext>
            </a:extLst>
          </p:cNvPr>
          <p:cNvGrpSpPr/>
          <p:nvPr/>
        </p:nvGrpSpPr>
        <p:grpSpPr>
          <a:xfrm>
            <a:off x="3610760" y="4869469"/>
            <a:ext cx="3462397" cy="671962"/>
            <a:chOff x="449514" y="2849318"/>
            <a:chExt cx="3462397" cy="671962"/>
          </a:xfrm>
        </p:grpSpPr>
        <p:grpSp>
          <p:nvGrpSpPr>
            <p:cNvPr id="254" name="Group 19">
              <a:extLst>
                <a:ext uri="{FF2B5EF4-FFF2-40B4-BE49-F238E27FC236}">
                  <a16:creationId xmlns:a16="http://schemas.microsoft.com/office/drawing/2014/main" id="{A89EA2C5-A4BC-4898-A123-F2049B4EE5B0}"/>
                </a:ext>
              </a:extLst>
            </p:cNvPr>
            <p:cNvGrpSpPr>
              <a:grpSpLocks noChangeAspect="1"/>
            </p:cNvGrpSpPr>
            <p:nvPr/>
          </p:nvGrpSpPr>
          <p:grpSpPr>
            <a:xfrm>
              <a:off x="449514" y="2849318"/>
              <a:ext cx="782243" cy="671962"/>
              <a:chOff x="1822449" y="3509959"/>
              <a:chExt cx="844551" cy="725488"/>
            </a:xfrm>
            <a:solidFill>
              <a:schemeClr val="accent4"/>
            </a:solidFill>
          </p:grpSpPr>
          <p:grpSp>
            <p:nvGrpSpPr>
              <p:cNvPr id="256" name="Group 79">
                <a:extLst>
                  <a:ext uri="{FF2B5EF4-FFF2-40B4-BE49-F238E27FC236}">
                    <a16:creationId xmlns:a16="http://schemas.microsoft.com/office/drawing/2014/main" id="{824F9C6B-52B9-4597-BE7E-FE4387554A8F}"/>
                  </a:ext>
                </a:extLst>
              </p:cNvPr>
              <p:cNvGrpSpPr>
                <a:grpSpLocks noChangeAspect="1"/>
              </p:cNvGrpSpPr>
              <p:nvPr/>
            </p:nvGrpSpPr>
            <p:grpSpPr bwMode="auto">
              <a:xfrm>
                <a:off x="1822449" y="3509959"/>
                <a:ext cx="398462" cy="725488"/>
                <a:chOff x="1148" y="2210"/>
                <a:chExt cx="251" cy="457"/>
              </a:xfrm>
              <a:grpFill/>
            </p:grpSpPr>
            <p:sp>
              <p:nvSpPr>
                <p:cNvPr id="260" name="Oval 80">
                  <a:extLst>
                    <a:ext uri="{FF2B5EF4-FFF2-40B4-BE49-F238E27FC236}">
                      <a16:creationId xmlns:a16="http://schemas.microsoft.com/office/drawing/2014/main" id="{269ADBDD-6959-4059-9DE4-C6BD44CEF15F}"/>
                    </a:ext>
                  </a:extLst>
                </p:cNvPr>
                <p:cNvSpPr>
                  <a:spLocks noChangeArrowheads="1"/>
                </p:cNvSpPr>
                <p:nvPr/>
              </p:nvSpPr>
              <p:spPr bwMode="auto">
                <a:xfrm>
                  <a:off x="1212" y="2210"/>
                  <a:ext cx="123" cy="12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95959"/>
                    </a:solidFill>
                  </a:endParaRPr>
                </a:p>
              </p:txBody>
            </p:sp>
            <p:sp>
              <p:nvSpPr>
                <p:cNvPr id="261" name="Freeform 81">
                  <a:extLst>
                    <a:ext uri="{FF2B5EF4-FFF2-40B4-BE49-F238E27FC236}">
                      <a16:creationId xmlns:a16="http://schemas.microsoft.com/office/drawing/2014/main" id="{5AA89CED-0067-428C-9040-9023D5D02ED5}"/>
                    </a:ext>
                  </a:extLst>
                </p:cNvPr>
                <p:cNvSpPr>
                  <a:spLocks/>
                </p:cNvSpPr>
                <p:nvPr/>
              </p:nvSpPr>
              <p:spPr bwMode="auto">
                <a:xfrm>
                  <a:off x="1148" y="2348"/>
                  <a:ext cx="251" cy="319"/>
                </a:xfrm>
                <a:custGeom>
                  <a:avLst/>
                  <a:gdLst>
                    <a:gd name="T0" fmla="*/ 124 w 126"/>
                    <a:gd name="T1" fmla="*/ 81 h 160"/>
                    <a:gd name="T2" fmla="*/ 103 w 126"/>
                    <a:gd name="T3" fmla="*/ 17 h 160"/>
                    <a:gd name="T4" fmla="*/ 63 w 126"/>
                    <a:gd name="T5" fmla="*/ 0 h 160"/>
                    <a:gd name="T6" fmla="*/ 23 w 126"/>
                    <a:gd name="T7" fmla="*/ 17 h 160"/>
                    <a:gd name="T8" fmla="*/ 1 w 126"/>
                    <a:gd name="T9" fmla="*/ 81 h 160"/>
                    <a:gd name="T10" fmla="*/ 9 w 126"/>
                    <a:gd name="T11" fmla="*/ 95 h 160"/>
                    <a:gd name="T12" fmla="*/ 23 w 126"/>
                    <a:gd name="T13" fmla="*/ 88 h 160"/>
                    <a:gd name="T14" fmla="*/ 31 w 126"/>
                    <a:gd name="T15" fmla="*/ 65 h 160"/>
                    <a:gd name="T16" fmla="*/ 44 w 126"/>
                    <a:gd name="T17" fmla="*/ 153 h 160"/>
                    <a:gd name="T18" fmla="*/ 50 w 126"/>
                    <a:gd name="T19" fmla="*/ 160 h 160"/>
                    <a:gd name="T20" fmla="*/ 76 w 126"/>
                    <a:gd name="T21" fmla="*/ 160 h 160"/>
                    <a:gd name="T22" fmla="*/ 82 w 126"/>
                    <a:gd name="T23" fmla="*/ 153 h 160"/>
                    <a:gd name="T24" fmla="*/ 95 w 126"/>
                    <a:gd name="T25" fmla="*/ 65 h 160"/>
                    <a:gd name="T26" fmla="*/ 103 w 126"/>
                    <a:gd name="T27" fmla="*/ 88 h 160"/>
                    <a:gd name="T28" fmla="*/ 117 w 126"/>
                    <a:gd name="T29" fmla="*/ 95 h 160"/>
                    <a:gd name="T30" fmla="*/ 124 w 126"/>
                    <a:gd name="T31" fmla="*/ 8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160">
                      <a:moveTo>
                        <a:pt x="124" y="81"/>
                      </a:moveTo>
                      <a:cubicBezTo>
                        <a:pt x="103" y="17"/>
                        <a:pt x="103" y="17"/>
                        <a:pt x="103" y="17"/>
                      </a:cubicBezTo>
                      <a:cubicBezTo>
                        <a:pt x="100" y="9"/>
                        <a:pt x="84" y="0"/>
                        <a:pt x="63" y="0"/>
                      </a:cubicBezTo>
                      <a:cubicBezTo>
                        <a:pt x="41" y="0"/>
                        <a:pt x="26" y="9"/>
                        <a:pt x="23" y="17"/>
                      </a:cubicBezTo>
                      <a:cubicBezTo>
                        <a:pt x="1" y="81"/>
                        <a:pt x="1" y="81"/>
                        <a:pt x="1" y="81"/>
                      </a:cubicBezTo>
                      <a:cubicBezTo>
                        <a:pt x="0" y="87"/>
                        <a:pt x="3" y="93"/>
                        <a:pt x="9" y="95"/>
                      </a:cubicBezTo>
                      <a:cubicBezTo>
                        <a:pt x="14" y="97"/>
                        <a:pt x="21" y="94"/>
                        <a:pt x="23" y="88"/>
                      </a:cubicBezTo>
                      <a:cubicBezTo>
                        <a:pt x="31" y="65"/>
                        <a:pt x="31" y="65"/>
                        <a:pt x="31" y="65"/>
                      </a:cubicBezTo>
                      <a:cubicBezTo>
                        <a:pt x="35" y="94"/>
                        <a:pt x="40" y="129"/>
                        <a:pt x="44" y="153"/>
                      </a:cubicBezTo>
                      <a:cubicBezTo>
                        <a:pt x="45" y="159"/>
                        <a:pt x="47" y="160"/>
                        <a:pt x="50" y="160"/>
                      </a:cubicBezTo>
                      <a:cubicBezTo>
                        <a:pt x="50" y="160"/>
                        <a:pt x="76" y="160"/>
                        <a:pt x="76" y="160"/>
                      </a:cubicBezTo>
                      <a:cubicBezTo>
                        <a:pt x="79" y="160"/>
                        <a:pt x="81" y="159"/>
                        <a:pt x="82" y="153"/>
                      </a:cubicBezTo>
                      <a:cubicBezTo>
                        <a:pt x="86" y="129"/>
                        <a:pt x="91" y="94"/>
                        <a:pt x="95" y="65"/>
                      </a:cubicBezTo>
                      <a:cubicBezTo>
                        <a:pt x="103" y="88"/>
                        <a:pt x="103" y="88"/>
                        <a:pt x="103" y="88"/>
                      </a:cubicBezTo>
                      <a:cubicBezTo>
                        <a:pt x="105" y="94"/>
                        <a:pt x="112" y="97"/>
                        <a:pt x="117" y="95"/>
                      </a:cubicBezTo>
                      <a:cubicBezTo>
                        <a:pt x="123" y="93"/>
                        <a:pt x="126" y="87"/>
                        <a:pt x="124"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95959"/>
                    </a:solidFill>
                  </a:endParaRPr>
                </a:p>
              </p:txBody>
            </p:sp>
          </p:grpSp>
          <p:grpSp>
            <p:nvGrpSpPr>
              <p:cNvPr id="257" name="Group 84">
                <a:extLst>
                  <a:ext uri="{FF2B5EF4-FFF2-40B4-BE49-F238E27FC236}">
                    <a16:creationId xmlns:a16="http://schemas.microsoft.com/office/drawing/2014/main" id="{32DB236E-87C4-427D-9625-9433A5F57E90}"/>
                  </a:ext>
                </a:extLst>
              </p:cNvPr>
              <p:cNvGrpSpPr>
                <a:grpSpLocks noChangeAspect="1"/>
              </p:cNvGrpSpPr>
              <p:nvPr/>
            </p:nvGrpSpPr>
            <p:grpSpPr bwMode="auto">
              <a:xfrm>
                <a:off x="2259013" y="3509959"/>
                <a:ext cx="407987" cy="725488"/>
                <a:chOff x="1423" y="2210"/>
                <a:chExt cx="257" cy="457"/>
              </a:xfrm>
              <a:grpFill/>
            </p:grpSpPr>
            <p:sp>
              <p:nvSpPr>
                <p:cNvPr id="258" name="Oval 85">
                  <a:extLst>
                    <a:ext uri="{FF2B5EF4-FFF2-40B4-BE49-F238E27FC236}">
                      <a16:creationId xmlns:a16="http://schemas.microsoft.com/office/drawing/2014/main" id="{166E6378-A186-40F5-800D-7E00F9D7A51E}"/>
                    </a:ext>
                  </a:extLst>
                </p:cNvPr>
                <p:cNvSpPr>
                  <a:spLocks noChangeArrowheads="1"/>
                </p:cNvSpPr>
                <p:nvPr/>
              </p:nvSpPr>
              <p:spPr bwMode="auto">
                <a:xfrm>
                  <a:off x="1491" y="2210"/>
                  <a:ext cx="123" cy="12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95959"/>
                    </a:solidFill>
                  </a:endParaRPr>
                </a:p>
              </p:txBody>
            </p:sp>
            <p:sp>
              <p:nvSpPr>
                <p:cNvPr id="259" name="Freeform 86">
                  <a:extLst>
                    <a:ext uri="{FF2B5EF4-FFF2-40B4-BE49-F238E27FC236}">
                      <a16:creationId xmlns:a16="http://schemas.microsoft.com/office/drawing/2014/main" id="{01CA59D6-B029-4AC9-98EA-005701DC101F}"/>
                    </a:ext>
                  </a:extLst>
                </p:cNvPr>
                <p:cNvSpPr>
                  <a:spLocks/>
                </p:cNvSpPr>
                <p:nvPr/>
              </p:nvSpPr>
              <p:spPr bwMode="auto">
                <a:xfrm>
                  <a:off x="1423" y="2346"/>
                  <a:ext cx="257" cy="321"/>
                </a:xfrm>
                <a:custGeom>
                  <a:avLst/>
                  <a:gdLst>
                    <a:gd name="T0" fmla="*/ 120 w 129"/>
                    <a:gd name="T1" fmla="*/ 96 h 161"/>
                    <a:gd name="T2" fmla="*/ 106 w 129"/>
                    <a:gd name="T3" fmla="*/ 89 h 161"/>
                    <a:gd name="T4" fmla="*/ 94 w 129"/>
                    <a:gd name="T5" fmla="*/ 50 h 161"/>
                    <a:gd name="T6" fmla="*/ 89 w 129"/>
                    <a:gd name="T7" fmla="*/ 48 h 161"/>
                    <a:gd name="T8" fmla="*/ 86 w 129"/>
                    <a:gd name="T9" fmla="*/ 53 h 161"/>
                    <a:gd name="T10" fmla="*/ 110 w 129"/>
                    <a:gd name="T11" fmla="*/ 132 h 161"/>
                    <a:gd name="T12" fmla="*/ 111 w 129"/>
                    <a:gd name="T13" fmla="*/ 132 h 161"/>
                    <a:gd name="T14" fmla="*/ 88 w 129"/>
                    <a:gd name="T15" fmla="*/ 132 h 161"/>
                    <a:gd name="T16" fmla="*/ 85 w 129"/>
                    <a:gd name="T17" fmla="*/ 154 h 161"/>
                    <a:gd name="T18" fmla="*/ 79 w 129"/>
                    <a:gd name="T19" fmla="*/ 161 h 161"/>
                    <a:gd name="T20" fmla="*/ 51 w 129"/>
                    <a:gd name="T21" fmla="*/ 161 h 161"/>
                    <a:gd name="T22" fmla="*/ 45 w 129"/>
                    <a:gd name="T23" fmla="*/ 154 h 161"/>
                    <a:gd name="T24" fmla="*/ 41 w 129"/>
                    <a:gd name="T25" fmla="*/ 132 h 161"/>
                    <a:gd name="T26" fmla="*/ 19 w 129"/>
                    <a:gd name="T27" fmla="*/ 132 h 161"/>
                    <a:gd name="T28" fmla="*/ 19 w 129"/>
                    <a:gd name="T29" fmla="*/ 132 h 161"/>
                    <a:gd name="T30" fmla="*/ 44 w 129"/>
                    <a:gd name="T31" fmla="*/ 53 h 161"/>
                    <a:gd name="T32" fmla="*/ 41 w 129"/>
                    <a:gd name="T33" fmla="*/ 48 h 161"/>
                    <a:gd name="T34" fmla="*/ 36 w 129"/>
                    <a:gd name="T35" fmla="*/ 50 h 161"/>
                    <a:gd name="T36" fmla="*/ 23 w 129"/>
                    <a:gd name="T37" fmla="*/ 89 h 161"/>
                    <a:gd name="T38" fmla="*/ 9 w 129"/>
                    <a:gd name="T39" fmla="*/ 96 h 161"/>
                    <a:gd name="T40" fmla="*/ 2 w 129"/>
                    <a:gd name="T41" fmla="*/ 82 h 161"/>
                    <a:gd name="T42" fmla="*/ 24 w 129"/>
                    <a:gd name="T43" fmla="*/ 17 h 161"/>
                    <a:gd name="T44" fmla="*/ 65 w 129"/>
                    <a:gd name="T45" fmla="*/ 0 h 161"/>
                    <a:gd name="T46" fmla="*/ 106 w 129"/>
                    <a:gd name="T47" fmla="*/ 17 h 161"/>
                    <a:gd name="T48" fmla="*/ 127 w 129"/>
                    <a:gd name="T49" fmla="*/ 82 h 161"/>
                    <a:gd name="T50" fmla="*/ 120 w 129"/>
                    <a:gd name="T51" fmla="*/ 9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 h="161">
                      <a:moveTo>
                        <a:pt x="120" y="96"/>
                      </a:moveTo>
                      <a:cubicBezTo>
                        <a:pt x="115" y="98"/>
                        <a:pt x="108" y="95"/>
                        <a:pt x="106" y="89"/>
                      </a:cubicBezTo>
                      <a:cubicBezTo>
                        <a:pt x="94" y="50"/>
                        <a:pt x="94" y="50"/>
                        <a:pt x="94" y="50"/>
                      </a:cubicBezTo>
                      <a:cubicBezTo>
                        <a:pt x="93" y="48"/>
                        <a:pt x="91" y="47"/>
                        <a:pt x="89" y="48"/>
                      </a:cubicBezTo>
                      <a:cubicBezTo>
                        <a:pt x="86" y="48"/>
                        <a:pt x="85" y="51"/>
                        <a:pt x="86" y="53"/>
                      </a:cubicBezTo>
                      <a:cubicBezTo>
                        <a:pt x="110" y="132"/>
                        <a:pt x="110" y="132"/>
                        <a:pt x="110" y="132"/>
                      </a:cubicBezTo>
                      <a:cubicBezTo>
                        <a:pt x="110" y="132"/>
                        <a:pt x="111" y="132"/>
                        <a:pt x="111" y="132"/>
                      </a:cubicBezTo>
                      <a:cubicBezTo>
                        <a:pt x="88" y="132"/>
                        <a:pt x="88" y="132"/>
                        <a:pt x="88" y="132"/>
                      </a:cubicBezTo>
                      <a:cubicBezTo>
                        <a:pt x="87" y="140"/>
                        <a:pt x="86" y="147"/>
                        <a:pt x="85" y="154"/>
                      </a:cubicBezTo>
                      <a:cubicBezTo>
                        <a:pt x="83" y="160"/>
                        <a:pt x="82" y="161"/>
                        <a:pt x="79" y="161"/>
                      </a:cubicBezTo>
                      <a:cubicBezTo>
                        <a:pt x="79" y="161"/>
                        <a:pt x="51" y="161"/>
                        <a:pt x="51" y="161"/>
                      </a:cubicBezTo>
                      <a:cubicBezTo>
                        <a:pt x="48" y="161"/>
                        <a:pt x="46" y="160"/>
                        <a:pt x="45" y="154"/>
                      </a:cubicBezTo>
                      <a:cubicBezTo>
                        <a:pt x="44" y="147"/>
                        <a:pt x="43" y="140"/>
                        <a:pt x="41" y="132"/>
                      </a:cubicBezTo>
                      <a:cubicBezTo>
                        <a:pt x="19" y="132"/>
                        <a:pt x="19" y="132"/>
                        <a:pt x="19" y="132"/>
                      </a:cubicBezTo>
                      <a:cubicBezTo>
                        <a:pt x="19" y="132"/>
                        <a:pt x="19" y="132"/>
                        <a:pt x="19" y="132"/>
                      </a:cubicBezTo>
                      <a:cubicBezTo>
                        <a:pt x="44" y="53"/>
                        <a:pt x="44" y="53"/>
                        <a:pt x="44" y="53"/>
                      </a:cubicBezTo>
                      <a:cubicBezTo>
                        <a:pt x="45" y="51"/>
                        <a:pt x="43" y="48"/>
                        <a:pt x="41" y="48"/>
                      </a:cubicBezTo>
                      <a:cubicBezTo>
                        <a:pt x="39" y="47"/>
                        <a:pt x="36" y="48"/>
                        <a:pt x="36" y="50"/>
                      </a:cubicBezTo>
                      <a:cubicBezTo>
                        <a:pt x="23" y="89"/>
                        <a:pt x="23" y="89"/>
                        <a:pt x="23" y="89"/>
                      </a:cubicBezTo>
                      <a:cubicBezTo>
                        <a:pt x="22" y="95"/>
                        <a:pt x="15" y="98"/>
                        <a:pt x="9" y="96"/>
                      </a:cubicBezTo>
                      <a:cubicBezTo>
                        <a:pt x="3" y="94"/>
                        <a:pt x="0" y="88"/>
                        <a:pt x="2" y="82"/>
                      </a:cubicBezTo>
                      <a:cubicBezTo>
                        <a:pt x="24" y="17"/>
                        <a:pt x="24" y="17"/>
                        <a:pt x="24" y="17"/>
                      </a:cubicBezTo>
                      <a:cubicBezTo>
                        <a:pt x="27" y="9"/>
                        <a:pt x="40" y="0"/>
                        <a:pt x="65" y="0"/>
                      </a:cubicBezTo>
                      <a:cubicBezTo>
                        <a:pt x="90" y="0"/>
                        <a:pt x="103" y="9"/>
                        <a:pt x="106" y="17"/>
                      </a:cubicBezTo>
                      <a:cubicBezTo>
                        <a:pt x="127" y="82"/>
                        <a:pt x="127" y="82"/>
                        <a:pt x="127" y="82"/>
                      </a:cubicBezTo>
                      <a:cubicBezTo>
                        <a:pt x="129" y="88"/>
                        <a:pt x="126" y="94"/>
                        <a:pt x="120" y="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95959"/>
                    </a:solidFill>
                  </a:endParaRPr>
                </a:p>
              </p:txBody>
            </p:sp>
          </p:grpSp>
        </p:grpSp>
        <p:sp>
          <p:nvSpPr>
            <p:cNvPr id="255" name="Rectangle 254">
              <a:extLst>
                <a:ext uri="{FF2B5EF4-FFF2-40B4-BE49-F238E27FC236}">
                  <a16:creationId xmlns:a16="http://schemas.microsoft.com/office/drawing/2014/main" id="{99B6333E-9C08-441B-B54F-1E6E669BCE94}"/>
                </a:ext>
              </a:extLst>
            </p:cNvPr>
            <p:cNvSpPr/>
            <p:nvPr/>
          </p:nvSpPr>
          <p:spPr>
            <a:xfrm>
              <a:off x="1364088" y="3139637"/>
              <a:ext cx="2547823" cy="209288"/>
            </a:xfrm>
            <a:prstGeom prst="rect">
              <a:avLst/>
            </a:prstGeom>
          </p:spPr>
          <p:txBody>
            <a:bodyPr wrap="square" lIns="0" tIns="0" rIns="0" bIns="0" anchor="ctr">
              <a:spAutoFit/>
            </a:bodyPr>
            <a:lstStyle/>
            <a:p>
              <a:pPr marL="0" lvl="1">
                <a:lnSpc>
                  <a:spcPct val="85000"/>
                </a:lnSpc>
              </a:pPr>
              <a:r>
                <a:rPr lang="fr-FR" sz="1600" dirty="0">
                  <a:solidFill>
                    <a:schemeClr val="accent1"/>
                  </a:solidFill>
                </a:rPr>
                <a:t>850 collaborateurs en France</a:t>
              </a:r>
            </a:p>
          </p:txBody>
        </p:sp>
      </p:grpSp>
      <p:grpSp>
        <p:nvGrpSpPr>
          <p:cNvPr id="262" name="Groupe 261">
            <a:extLst>
              <a:ext uri="{FF2B5EF4-FFF2-40B4-BE49-F238E27FC236}">
                <a16:creationId xmlns:a16="http://schemas.microsoft.com/office/drawing/2014/main" id="{2B366C84-3AFD-4041-9F3C-693CEAC6C722}"/>
              </a:ext>
            </a:extLst>
          </p:cNvPr>
          <p:cNvGrpSpPr/>
          <p:nvPr/>
        </p:nvGrpSpPr>
        <p:grpSpPr>
          <a:xfrm>
            <a:off x="3680061" y="5812450"/>
            <a:ext cx="3562684" cy="911140"/>
            <a:chOff x="2929384" y="2807738"/>
            <a:chExt cx="3562684" cy="911140"/>
          </a:xfrm>
        </p:grpSpPr>
        <p:sp>
          <p:nvSpPr>
            <p:cNvPr id="263" name="Rectangle 262">
              <a:extLst>
                <a:ext uri="{FF2B5EF4-FFF2-40B4-BE49-F238E27FC236}">
                  <a16:creationId xmlns:a16="http://schemas.microsoft.com/office/drawing/2014/main" id="{AA34201F-820F-4B54-B08D-E08314A6B0D3}"/>
                </a:ext>
              </a:extLst>
            </p:cNvPr>
            <p:cNvSpPr/>
            <p:nvPr/>
          </p:nvSpPr>
          <p:spPr>
            <a:xfrm>
              <a:off x="3757659" y="3091014"/>
              <a:ext cx="2734409" cy="627864"/>
            </a:xfrm>
            <a:prstGeom prst="rect">
              <a:avLst/>
            </a:prstGeom>
          </p:spPr>
          <p:txBody>
            <a:bodyPr wrap="square" lIns="0" tIns="0" rIns="0" bIns="0">
              <a:spAutoFit/>
            </a:bodyPr>
            <a:lstStyle/>
            <a:p>
              <a:pPr marL="0" lvl="1">
                <a:lnSpc>
                  <a:spcPct val="85000"/>
                </a:lnSpc>
              </a:pPr>
              <a:r>
                <a:rPr lang="fr-FR" sz="1600" dirty="0">
                  <a:solidFill>
                    <a:schemeClr val="accent1"/>
                  </a:solidFill>
                </a:rPr>
                <a:t>25 implantations en métropole, 4 en Outre-Mer et 30 bureaux</a:t>
              </a:r>
            </a:p>
            <a:p>
              <a:pPr marL="0" lvl="1">
                <a:lnSpc>
                  <a:spcPct val="85000"/>
                </a:lnSpc>
              </a:pPr>
              <a:r>
                <a:rPr lang="fr-FR" sz="1600" dirty="0">
                  <a:solidFill>
                    <a:schemeClr val="accent1"/>
                  </a:solidFill>
                </a:rPr>
                <a:t>à l’export</a:t>
              </a:r>
            </a:p>
          </p:txBody>
        </p:sp>
        <p:grpSp>
          <p:nvGrpSpPr>
            <p:cNvPr id="264" name="Groupe 263">
              <a:extLst>
                <a:ext uri="{FF2B5EF4-FFF2-40B4-BE49-F238E27FC236}">
                  <a16:creationId xmlns:a16="http://schemas.microsoft.com/office/drawing/2014/main" id="{0234A8B8-EC4F-444A-9EBD-8B0382DEC6EB}"/>
                </a:ext>
              </a:extLst>
            </p:cNvPr>
            <p:cNvGrpSpPr/>
            <p:nvPr/>
          </p:nvGrpSpPr>
          <p:grpSpPr>
            <a:xfrm>
              <a:off x="2929384" y="2807738"/>
              <a:ext cx="632757" cy="712035"/>
              <a:chOff x="735013" y="3163888"/>
              <a:chExt cx="684212" cy="769937"/>
            </a:xfrm>
            <a:solidFill>
              <a:schemeClr val="accent4"/>
            </a:solidFill>
          </p:grpSpPr>
          <p:sp>
            <p:nvSpPr>
              <p:cNvPr id="265" name="Rectangle 5">
                <a:extLst>
                  <a:ext uri="{FF2B5EF4-FFF2-40B4-BE49-F238E27FC236}">
                    <a16:creationId xmlns:a16="http://schemas.microsoft.com/office/drawing/2014/main" id="{96C00D9E-D5EF-4C30-A27F-A203F0B15AED}"/>
                  </a:ext>
                </a:extLst>
              </p:cNvPr>
              <p:cNvSpPr>
                <a:spLocks noChangeArrowheads="1"/>
              </p:cNvSpPr>
              <p:nvPr/>
            </p:nvSpPr>
            <p:spPr bwMode="auto">
              <a:xfrm>
                <a:off x="1001713" y="3368675"/>
                <a:ext cx="92075" cy="968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66" name="Rectangle 6">
                <a:extLst>
                  <a:ext uri="{FF2B5EF4-FFF2-40B4-BE49-F238E27FC236}">
                    <a16:creationId xmlns:a16="http://schemas.microsoft.com/office/drawing/2014/main" id="{BF95E1C7-E832-4B84-A5E3-912FC09EF514}"/>
                  </a:ext>
                </a:extLst>
              </p:cNvPr>
              <p:cNvSpPr>
                <a:spLocks noChangeArrowheads="1"/>
              </p:cNvSpPr>
              <p:nvPr/>
            </p:nvSpPr>
            <p:spPr bwMode="auto">
              <a:xfrm>
                <a:off x="1116013" y="3368675"/>
                <a:ext cx="92075" cy="968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67" name="Rectangle 7">
                <a:extLst>
                  <a:ext uri="{FF2B5EF4-FFF2-40B4-BE49-F238E27FC236}">
                    <a16:creationId xmlns:a16="http://schemas.microsoft.com/office/drawing/2014/main" id="{968BD230-E5FA-4C21-8A6E-DB9921F2B10C}"/>
                  </a:ext>
                </a:extLst>
              </p:cNvPr>
              <p:cNvSpPr>
                <a:spLocks noChangeArrowheads="1"/>
              </p:cNvSpPr>
              <p:nvPr/>
            </p:nvSpPr>
            <p:spPr bwMode="auto">
              <a:xfrm>
                <a:off x="1228725" y="3368675"/>
                <a:ext cx="92075" cy="968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68" name="Rectangle 8">
                <a:extLst>
                  <a:ext uri="{FF2B5EF4-FFF2-40B4-BE49-F238E27FC236}">
                    <a16:creationId xmlns:a16="http://schemas.microsoft.com/office/drawing/2014/main" id="{9A7C7927-3B56-4C44-B30D-AE864BB5FD74}"/>
                  </a:ext>
                </a:extLst>
              </p:cNvPr>
              <p:cNvSpPr>
                <a:spLocks noChangeArrowheads="1"/>
              </p:cNvSpPr>
              <p:nvPr/>
            </p:nvSpPr>
            <p:spPr bwMode="auto">
              <a:xfrm>
                <a:off x="1001713" y="3486150"/>
                <a:ext cx="920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69" name="Rectangle 9">
                <a:extLst>
                  <a:ext uri="{FF2B5EF4-FFF2-40B4-BE49-F238E27FC236}">
                    <a16:creationId xmlns:a16="http://schemas.microsoft.com/office/drawing/2014/main" id="{4F6AC1C4-F980-4528-9B33-1A2B89831CDC}"/>
                  </a:ext>
                </a:extLst>
              </p:cNvPr>
              <p:cNvSpPr>
                <a:spLocks noChangeArrowheads="1"/>
              </p:cNvSpPr>
              <p:nvPr/>
            </p:nvSpPr>
            <p:spPr bwMode="auto">
              <a:xfrm>
                <a:off x="1116013" y="3486150"/>
                <a:ext cx="920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70" name="Rectangle 10">
                <a:extLst>
                  <a:ext uri="{FF2B5EF4-FFF2-40B4-BE49-F238E27FC236}">
                    <a16:creationId xmlns:a16="http://schemas.microsoft.com/office/drawing/2014/main" id="{1D8A06B7-7BAE-48E7-AD9D-2914AF28BBE4}"/>
                  </a:ext>
                </a:extLst>
              </p:cNvPr>
              <p:cNvSpPr>
                <a:spLocks noChangeArrowheads="1"/>
              </p:cNvSpPr>
              <p:nvPr/>
            </p:nvSpPr>
            <p:spPr bwMode="auto">
              <a:xfrm>
                <a:off x="1228725" y="3486150"/>
                <a:ext cx="920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71" name="Rectangle 11">
                <a:extLst>
                  <a:ext uri="{FF2B5EF4-FFF2-40B4-BE49-F238E27FC236}">
                    <a16:creationId xmlns:a16="http://schemas.microsoft.com/office/drawing/2014/main" id="{399DE88D-AFFD-47C9-8A1A-82CEAD1F8CA7}"/>
                  </a:ext>
                </a:extLst>
              </p:cNvPr>
              <p:cNvSpPr>
                <a:spLocks noChangeArrowheads="1"/>
              </p:cNvSpPr>
              <p:nvPr/>
            </p:nvSpPr>
            <p:spPr bwMode="auto">
              <a:xfrm>
                <a:off x="1001713" y="3605213"/>
                <a:ext cx="92075" cy="93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72" name="Rectangle 12">
                <a:extLst>
                  <a:ext uri="{FF2B5EF4-FFF2-40B4-BE49-F238E27FC236}">
                    <a16:creationId xmlns:a16="http://schemas.microsoft.com/office/drawing/2014/main" id="{092AC92D-BAC6-4112-9B67-443E5D9887B2}"/>
                  </a:ext>
                </a:extLst>
              </p:cNvPr>
              <p:cNvSpPr>
                <a:spLocks noChangeArrowheads="1"/>
              </p:cNvSpPr>
              <p:nvPr/>
            </p:nvSpPr>
            <p:spPr bwMode="auto">
              <a:xfrm>
                <a:off x="1116013" y="3605213"/>
                <a:ext cx="92075" cy="93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73" name="Rectangle 13">
                <a:extLst>
                  <a:ext uri="{FF2B5EF4-FFF2-40B4-BE49-F238E27FC236}">
                    <a16:creationId xmlns:a16="http://schemas.microsoft.com/office/drawing/2014/main" id="{F4309D75-4A6A-41BE-AE9B-A4737483CF66}"/>
                  </a:ext>
                </a:extLst>
              </p:cNvPr>
              <p:cNvSpPr>
                <a:spLocks noChangeArrowheads="1"/>
              </p:cNvSpPr>
              <p:nvPr/>
            </p:nvSpPr>
            <p:spPr bwMode="auto">
              <a:xfrm>
                <a:off x="1228725" y="3605213"/>
                <a:ext cx="92075" cy="93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74" name="Rectangle 14">
                <a:extLst>
                  <a:ext uri="{FF2B5EF4-FFF2-40B4-BE49-F238E27FC236}">
                    <a16:creationId xmlns:a16="http://schemas.microsoft.com/office/drawing/2014/main" id="{DB17AFF2-CA36-4C60-9DD7-A89CFA318A4E}"/>
                  </a:ext>
                </a:extLst>
              </p:cNvPr>
              <p:cNvSpPr>
                <a:spLocks noChangeArrowheads="1"/>
              </p:cNvSpPr>
              <p:nvPr/>
            </p:nvSpPr>
            <p:spPr bwMode="auto">
              <a:xfrm>
                <a:off x="1001713" y="3719513"/>
                <a:ext cx="92075" cy="968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75" name="Rectangle 15">
                <a:extLst>
                  <a:ext uri="{FF2B5EF4-FFF2-40B4-BE49-F238E27FC236}">
                    <a16:creationId xmlns:a16="http://schemas.microsoft.com/office/drawing/2014/main" id="{1D7414B5-1021-4321-95E1-C50C56BE5898}"/>
                  </a:ext>
                </a:extLst>
              </p:cNvPr>
              <p:cNvSpPr>
                <a:spLocks noChangeArrowheads="1"/>
              </p:cNvSpPr>
              <p:nvPr/>
            </p:nvSpPr>
            <p:spPr bwMode="auto">
              <a:xfrm>
                <a:off x="1116013" y="3719513"/>
                <a:ext cx="92075" cy="968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76" name="Rectangle 16">
                <a:extLst>
                  <a:ext uri="{FF2B5EF4-FFF2-40B4-BE49-F238E27FC236}">
                    <a16:creationId xmlns:a16="http://schemas.microsoft.com/office/drawing/2014/main" id="{1ECD1BE9-B1E9-49E4-809E-8D3BAFDBDC52}"/>
                  </a:ext>
                </a:extLst>
              </p:cNvPr>
              <p:cNvSpPr>
                <a:spLocks noChangeArrowheads="1"/>
              </p:cNvSpPr>
              <p:nvPr/>
            </p:nvSpPr>
            <p:spPr bwMode="auto">
              <a:xfrm>
                <a:off x="1228725" y="3719513"/>
                <a:ext cx="92075" cy="968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77" name="Rectangle 17">
                <a:extLst>
                  <a:ext uri="{FF2B5EF4-FFF2-40B4-BE49-F238E27FC236}">
                    <a16:creationId xmlns:a16="http://schemas.microsoft.com/office/drawing/2014/main" id="{66AE0CA0-C3DF-47BC-95FF-C6A2CF4E013D}"/>
                  </a:ext>
                </a:extLst>
              </p:cNvPr>
              <p:cNvSpPr>
                <a:spLocks noChangeArrowheads="1"/>
              </p:cNvSpPr>
              <p:nvPr/>
            </p:nvSpPr>
            <p:spPr bwMode="auto">
              <a:xfrm>
                <a:off x="833438" y="3368675"/>
                <a:ext cx="92075" cy="968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78" name="Rectangle 18">
                <a:extLst>
                  <a:ext uri="{FF2B5EF4-FFF2-40B4-BE49-F238E27FC236}">
                    <a16:creationId xmlns:a16="http://schemas.microsoft.com/office/drawing/2014/main" id="{F7684A13-7D8E-425D-9E3E-DDE2AE479048}"/>
                  </a:ext>
                </a:extLst>
              </p:cNvPr>
              <p:cNvSpPr>
                <a:spLocks noChangeArrowheads="1"/>
              </p:cNvSpPr>
              <p:nvPr/>
            </p:nvSpPr>
            <p:spPr bwMode="auto">
              <a:xfrm>
                <a:off x="833438" y="3486150"/>
                <a:ext cx="920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79" name="Rectangle 19">
                <a:extLst>
                  <a:ext uri="{FF2B5EF4-FFF2-40B4-BE49-F238E27FC236}">
                    <a16:creationId xmlns:a16="http://schemas.microsoft.com/office/drawing/2014/main" id="{CB4A7F80-9414-4B16-A2F4-26FEC2078247}"/>
                  </a:ext>
                </a:extLst>
              </p:cNvPr>
              <p:cNvSpPr>
                <a:spLocks noChangeArrowheads="1"/>
              </p:cNvSpPr>
              <p:nvPr/>
            </p:nvSpPr>
            <p:spPr bwMode="auto">
              <a:xfrm>
                <a:off x="833438" y="3605213"/>
                <a:ext cx="92075" cy="93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80" name="Rectangle 20">
                <a:extLst>
                  <a:ext uri="{FF2B5EF4-FFF2-40B4-BE49-F238E27FC236}">
                    <a16:creationId xmlns:a16="http://schemas.microsoft.com/office/drawing/2014/main" id="{03831EB0-8437-4CF3-AA92-7DCFD8ED7045}"/>
                  </a:ext>
                </a:extLst>
              </p:cNvPr>
              <p:cNvSpPr>
                <a:spLocks noChangeArrowheads="1"/>
              </p:cNvSpPr>
              <p:nvPr/>
            </p:nvSpPr>
            <p:spPr bwMode="auto">
              <a:xfrm>
                <a:off x="833438" y="3719513"/>
                <a:ext cx="92075" cy="968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81" name="Freeform 21">
                <a:extLst>
                  <a:ext uri="{FF2B5EF4-FFF2-40B4-BE49-F238E27FC236}">
                    <a16:creationId xmlns:a16="http://schemas.microsoft.com/office/drawing/2014/main" id="{46C9C972-D656-4D73-9DEC-17F0C1DB1E6C}"/>
                  </a:ext>
                </a:extLst>
              </p:cNvPr>
              <p:cNvSpPr>
                <a:spLocks noEditPoints="1"/>
              </p:cNvSpPr>
              <p:nvPr/>
            </p:nvSpPr>
            <p:spPr bwMode="auto">
              <a:xfrm>
                <a:off x="735013" y="3163888"/>
                <a:ext cx="684212" cy="769937"/>
              </a:xfrm>
              <a:custGeom>
                <a:avLst/>
                <a:gdLst>
                  <a:gd name="T0" fmla="*/ 412 w 431"/>
                  <a:gd name="T1" fmla="*/ 442 h 485"/>
                  <a:gd name="T2" fmla="*/ 400 w 431"/>
                  <a:gd name="T3" fmla="*/ 442 h 485"/>
                  <a:gd name="T4" fmla="*/ 400 w 431"/>
                  <a:gd name="T5" fmla="*/ 89 h 485"/>
                  <a:gd name="T6" fmla="*/ 400 w 431"/>
                  <a:gd name="T7" fmla="*/ 89 h 485"/>
                  <a:gd name="T8" fmla="*/ 399 w 431"/>
                  <a:gd name="T9" fmla="*/ 85 h 485"/>
                  <a:gd name="T10" fmla="*/ 396 w 431"/>
                  <a:gd name="T11" fmla="*/ 84 h 485"/>
                  <a:gd name="T12" fmla="*/ 145 w 431"/>
                  <a:gd name="T13" fmla="*/ 0 h 485"/>
                  <a:gd name="T14" fmla="*/ 145 w 431"/>
                  <a:gd name="T15" fmla="*/ 0 h 485"/>
                  <a:gd name="T16" fmla="*/ 143 w 431"/>
                  <a:gd name="T17" fmla="*/ 0 h 485"/>
                  <a:gd name="T18" fmla="*/ 141 w 431"/>
                  <a:gd name="T19" fmla="*/ 1 h 485"/>
                  <a:gd name="T20" fmla="*/ 141 w 431"/>
                  <a:gd name="T21" fmla="*/ 1 h 485"/>
                  <a:gd name="T22" fmla="*/ 139 w 431"/>
                  <a:gd name="T23" fmla="*/ 3 h 485"/>
                  <a:gd name="T24" fmla="*/ 139 w 431"/>
                  <a:gd name="T25" fmla="*/ 5 h 485"/>
                  <a:gd name="T26" fmla="*/ 139 w 431"/>
                  <a:gd name="T27" fmla="*/ 79 h 485"/>
                  <a:gd name="T28" fmla="*/ 39 w 431"/>
                  <a:gd name="T29" fmla="*/ 32 h 485"/>
                  <a:gd name="T30" fmla="*/ 39 w 431"/>
                  <a:gd name="T31" fmla="*/ 32 h 485"/>
                  <a:gd name="T32" fmla="*/ 36 w 431"/>
                  <a:gd name="T33" fmla="*/ 32 h 485"/>
                  <a:gd name="T34" fmla="*/ 34 w 431"/>
                  <a:gd name="T35" fmla="*/ 32 h 485"/>
                  <a:gd name="T36" fmla="*/ 34 w 431"/>
                  <a:gd name="T37" fmla="*/ 32 h 485"/>
                  <a:gd name="T38" fmla="*/ 32 w 431"/>
                  <a:gd name="T39" fmla="*/ 35 h 485"/>
                  <a:gd name="T40" fmla="*/ 31 w 431"/>
                  <a:gd name="T41" fmla="*/ 38 h 485"/>
                  <a:gd name="T42" fmla="*/ 31 w 431"/>
                  <a:gd name="T43" fmla="*/ 442 h 485"/>
                  <a:gd name="T44" fmla="*/ 19 w 431"/>
                  <a:gd name="T45" fmla="*/ 442 h 485"/>
                  <a:gd name="T46" fmla="*/ 19 w 431"/>
                  <a:gd name="T47" fmla="*/ 442 h 485"/>
                  <a:gd name="T48" fmla="*/ 12 w 431"/>
                  <a:gd name="T49" fmla="*/ 443 h 485"/>
                  <a:gd name="T50" fmla="*/ 5 w 431"/>
                  <a:gd name="T51" fmla="*/ 447 h 485"/>
                  <a:gd name="T52" fmla="*/ 1 w 431"/>
                  <a:gd name="T53" fmla="*/ 453 h 485"/>
                  <a:gd name="T54" fmla="*/ 0 w 431"/>
                  <a:gd name="T55" fmla="*/ 459 h 485"/>
                  <a:gd name="T56" fmla="*/ 0 w 431"/>
                  <a:gd name="T57" fmla="*/ 466 h 485"/>
                  <a:gd name="T58" fmla="*/ 0 w 431"/>
                  <a:gd name="T59" fmla="*/ 466 h 485"/>
                  <a:gd name="T60" fmla="*/ 1 w 431"/>
                  <a:gd name="T61" fmla="*/ 474 h 485"/>
                  <a:gd name="T62" fmla="*/ 5 w 431"/>
                  <a:gd name="T63" fmla="*/ 480 h 485"/>
                  <a:gd name="T64" fmla="*/ 12 w 431"/>
                  <a:gd name="T65" fmla="*/ 484 h 485"/>
                  <a:gd name="T66" fmla="*/ 19 w 431"/>
                  <a:gd name="T67" fmla="*/ 485 h 485"/>
                  <a:gd name="T68" fmla="*/ 412 w 431"/>
                  <a:gd name="T69" fmla="*/ 485 h 485"/>
                  <a:gd name="T70" fmla="*/ 412 w 431"/>
                  <a:gd name="T71" fmla="*/ 485 h 485"/>
                  <a:gd name="T72" fmla="*/ 419 w 431"/>
                  <a:gd name="T73" fmla="*/ 484 h 485"/>
                  <a:gd name="T74" fmla="*/ 426 w 431"/>
                  <a:gd name="T75" fmla="*/ 480 h 485"/>
                  <a:gd name="T76" fmla="*/ 430 w 431"/>
                  <a:gd name="T77" fmla="*/ 474 h 485"/>
                  <a:gd name="T78" fmla="*/ 431 w 431"/>
                  <a:gd name="T79" fmla="*/ 466 h 485"/>
                  <a:gd name="T80" fmla="*/ 431 w 431"/>
                  <a:gd name="T81" fmla="*/ 459 h 485"/>
                  <a:gd name="T82" fmla="*/ 431 w 431"/>
                  <a:gd name="T83" fmla="*/ 459 h 485"/>
                  <a:gd name="T84" fmla="*/ 430 w 431"/>
                  <a:gd name="T85" fmla="*/ 453 h 485"/>
                  <a:gd name="T86" fmla="*/ 426 w 431"/>
                  <a:gd name="T87" fmla="*/ 447 h 485"/>
                  <a:gd name="T88" fmla="*/ 419 w 431"/>
                  <a:gd name="T89" fmla="*/ 443 h 485"/>
                  <a:gd name="T90" fmla="*/ 412 w 431"/>
                  <a:gd name="T91" fmla="*/ 442 h 485"/>
                  <a:gd name="T92" fmla="*/ 412 w 431"/>
                  <a:gd name="T93" fmla="*/ 442 h 485"/>
                  <a:gd name="T94" fmla="*/ 139 w 431"/>
                  <a:gd name="T95" fmla="*/ 442 h 485"/>
                  <a:gd name="T96" fmla="*/ 42 w 431"/>
                  <a:gd name="T97" fmla="*/ 442 h 485"/>
                  <a:gd name="T98" fmla="*/ 42 w 431"/>
                  <a:gd name="T99" fmla="*/ 46 h 485"/>
                  <a:gd name="T100" fmla="*/ 139 w 431"/>
                  <a:gd name="T101" fmla="*/ 92 h 485"/>
                  <a:gd name="T102" fmla="*/ 139 w 431"/>
                  <a:gd name="T103" fmla="*/ 442 h 485"/>
                  <a:gd name="T104" fmla="*/ 389 w 431"/>
                  <a:gd name="T105" fmla="*/ 442 h 485"/>
                  <a:gd name="T106" fmla="*/ 150 w 431"/>
                  <a:gd name="T107" fmla="*/ 442 h 485"/>
                  <a:gd name="T108" fmla="*/ 150 w 431"/>
                  <a:gd name="T109" fmla="*/ 89 h 485"/>
                  <a:gd name="T110" fmla="*/ 150 w 431"/>
                  <a:gd name="T111" fmla="*/ 13 h 485"/>
                  <a:gd name="T112" fmla="*/ 389 w 431"/>
                  <a:gd name="T113" fmla="*/ 92 h 485"/>
                  <a:gd name="T114" fmla="*/ 389 w 431"/>
                  <a:gd name="T115" fmla="*/ 442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1" h="485">
                    <a:moveTo>
                      <a:pt x="412" y="442"/>
                    </a:moveTo>
                    <a:lnTo>
                      <a:pt x="400" y="442"/>
                    </a:lnTo>
                    <a:lnTo>
                      <a:pt x="400" y="89"/>
                    </a:lnTo>
                    <a:lnTo>
                      <a:pt x="400" y="89"/>
                    </a:lnTo>
                    <a:lnTo>
                      <a:pt x="399" y="85"/>
                    </a:lnTo>
                    <a:lnTo>
                      <a:pt x="396" y="84"/>
                    </a:lnTo>
                    <a:lnTo>
                      <a:pt x="145" y="0"/>
                    </a:lnTo>
                    <a:lnTo>
                      <a:pt x="145" y="0"/>
                    </a:lnTo>
                    <a:lnTo>
                      <a:pt x="143" y="0"/>
                    </a:lnTo>
                    <a:lnTo>
                      <a:pt x="141" y="1"/>
                    </a:lnTo>
                    <a:lnTo>
                      <a:pt x="141" y="1"/>
                    </a:lnTo>
                    <a:lnTo>
                      <a:pt x="139" y="3"/>
                    </a:lnTo>
                    <a:lnTo>
                      <a:pt x="139" y="5"/>
                    </a:lnTo>
                    <a:lnTo>
                      <a:pt x="139" y="79"/>
                    </a:lnTo>
                    <a:lnTo>
                      <a:pt x="39" y="32"/>
                    </a:lnTo>
                    <a:lnTo>
                      <a:pt x="39" y="32"/>
                    </a:lnTo>
                    <a:lnTo>
                      <a:pt x="36" y="32"/>
                    </a:lnTo>
                    <a:lnTo>
                      <a:pt x="34" y="32"/>
                    </a:lnTo>
                    <a:lnTo>
                      <a:pt x="34" y="32"/>
                    </a:lnTo>
                    <a:lnTo>
                      <a:pt x="32" y="35"/>
                    </a:lnTo>
                    <a:lnTo>
                      <a:pt x="31" y="38"/>
                    </a:lnTo>
                    <a:lnTo>
                      <a:pt x="31" y="442"/>
                    </a:lnTo>
                    <a:lnTo>
                      <a:pt x="19" y="442"/>
                    </a:lnTo>
                    <a:lnTo>
                      <a:pt x="19" y="442"/>
                    </a:lnTo>
                    <a:lnTo>
                      <a:pt x="12" y="443"/>
                    </a:lnTo>
                    <a:lnTo>
                      <a:pt x="5" y="447"/>
                    </a:lnTo>
                    <a:lnTo>
                      <a:pt x="1" y="453"/>
                    </a:lnTo>
                    <a:lnTo>
                      <a:pt x="0" y="459"/>
                    </a:lnTo>
                    <a:lnTo>
                      <a:pt x="0" y="466"/>
                    </a:lnTo>
                    <a:lnTo>
                      <a:pt x="0" y="466"/>
                    </a:lnTo>
                    <a:lnTo>
                      <a:pt x="1" y="474"/>
                    </a:lnTo>
                    <a:lnTo>
                      <a:pt x="5" y="480"/>
                    </a:lnTo>
                    <a:lnTo>
                      <a:pt x="12" y="484"/>
                    </a:lnTo>
                    <a:lnTo>
                      <a:pt x="19" y="485"/>
                    </a:lnTo>
                    <a:lnTo>
                      <a:pt x="412" y="485"/>
                    </a:lnTo>
                    <a:lnTo>
                      <a:pt x="412" y="485"/>
                    </a:lnTo>
                    <a:lnTo>
                      <a:pt x="419" y="484"/>
                    </a:lnTo>
                    <a:lnTo>
                      <a:pt x="426" y="480"/>
                    </a:lnTo>
                    <a:lnTo>
                      <a:pt x="430" y="474"/>
                    </a:lnTo>
                    <a:lnTo>
                      <a:pt x="431" y="466"/>
                    </a:lnTo>
                    <a:lnTo>
                      <a:pt x="431" y="459"/>
                    </a:lnTo>
                    <a:lnTo>
                      <a:pt x="431" y="459"/>
                    </a:lnTo>
                    <a:lnTo>
                      <a:pt x="430" y="453"/>
                    </a:lnTo>
                    <a:lnTo>
                      <a:pt x="426" y="447"/>
                    </a:lnTo>
                    <a:lnTo>
                      <a:pt x="419" y="443"/>
                    </a:lnTo>
                    <a:lnTo>
                      <a:pt x="412" y="442"/>
                    </a:lnTo>
                    <a:lnTo>
                      <a:pt x="412" y="442"/>
                    </a:lnTo>
                    <a:close/>
                    <a:moveTo>
                      <a:pt x="139" y="442"/>
                    </a:moveTo>
                    <a:lnTo>
                      <a:pt x="42" y="442"/>
                    </a:lnTo>
                    <a:lnTo>
                      <a:pt x="42" y="46"/>
                    </a:lnTo>
                    <a:lnTo>
                      <a:pt x="139" y="92"/>
                    </a:lnTo>
                    <a:lnTo>
                      <a:pt x="139" y="442"/>
                    </a:lnTo>
                    <a:close/>
                    <a:moveTo>
                      <a:pt x="389" y="442"/>
                    </a:moveTo>
                    <a:lnTo>
                      <a:pt x="150" y="442"/>
                    </a:lnTo>
                    <a:lnTo>
                      <a:pt x="150" y="89"/>
                    </a:lnTo>
                    <a:lnTo>
                      <a:pt x="150" y="13"/>
                    </a:lnTo>
                    <a:lnTo>
                      <a:pt x="389" y="92"/>
                    </a:lnTo>
                    <a:lnTo>
                      <a:pt x="389"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pic>
        <p:nvPicPr>
          <p:cNvPr id="282" name="Image 281">
            <a:extLst>
              <a:ext uri="{FF2B5EF4-FFF2-40B4-BE49-F238E27FC236}">
                <a16:creationId xmlns:a16="http://schemas.microsoft.com/office/drawing/2014/main" id="{D16AFD1E-2F18-420E-9D53-22B6D2CBED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50028" y="6125389"/>
            <a:ext cx="943814" cy="701871"/>
          </a:xfrm>
          <a:prstGeom prst="rect">
            <a:avLst/>
          </a:prstGeom>
        </p:spPr>
      </p:pic>
      <p:pic>
        <p:nvPicPr>
          <p:cNvPr id="283" name="Image 282">
            <a:extLst>
              <a:ext uri="{FF2B5EF4-FFF2-40B4-BE49-F238E27FC236}">
                <a16:creationId xmlns:a16="http://schemas.microsoft.com/office/drawing/2014/main" id="{C21ED2A4-B02E-45EB-9389-40960D88116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175887" y="5190496"/>
            <a:ext cx="1021142" cy="701871"/>
          </a:xfrm>
          <a:prstGeom prst="rect">
            <a:avLst/>
          </a:prstGeom>
        </p:spPr>
      </p:pic>
      <p:pic>
        <p:nvPicPr>
          <p:cNvPr id="284" name="Image 283">
            <a:extLst>
              <a:ext uri="{FF2B5EF4-FFF2-40B4-BE49-F238E27FC236}">
                <a16:creationId xmlns:a16="http://schemas.microsoft.com/office/drawing/2014/main" id="{1DD5F0E0-E238-4C92-AF31-EA48D10AA23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16244" y="4234739"/>
            <a:ext cx="1013781" cy="701789"/>
          </a:xfrm>
          <a:prstGeom prst="rect">
            <a:avLst/>
          </a:prstGeom>
        </p:spPr>
      </p:pic>
      <p:sp>
        <p:nvSpPr>
          <p:cNvPr id="285" name="Rectangle 284">
            <a:extLst>
              <a:ext uri="{FF2B5EF4-FFF2-40B4-BE49-F238E27FC236}">
                <a16:creationId xmlns:a16="http://schemas.microsoft.com/office/drawing/2014/main" id="{95CF286B-2096-4B8F-8215-7AAFDDF6E1F1}"/>
              </a:ext>
            </a:extLst>
          </p:cNvPr>
          <p:cNvSpPr/>
          <p:nvPr/>
        </p:nvSpPr>
        <p:spPr>
          <a:xfrm>
            <a:off x="3584422" y="4172400"/>
            <a:ext cx="3829446" cy="480131"/>
          </a:xfrm>
          <a:prstGeom prst="rect">
            <a:avLst/>
          </a:prstGeom>
        </p:spPr>
        <p:txBody>
          <a:bodyPr wrap="none">
            <a:spAutoFit/>
          </a:bodyPr>
          <a:lstStyle/>
          <a:p>
            <a:pPr defTabSz="1007943">
              <a:lnSpc>
                <a:spcPct val="90000"/>
              </a:lnSpc>
              <a:spcBef>
                <a:spcPts val="1102"/>
              </a:spcBef>
            </a:pPr>
            <a:r>
              <a:rPr lang="fr-FR" altLang="fr-FR" sz="1400" b="1" dirty="0">
                <a:solidFill>
                  <a:srgbClr val="01607E"/>
                </a:solidFill>
              </a:rPr>
              <a:t>Antea Group </a:t>
            </a:r>
            <a:r>
              <a:rPr lang="fr-FR" altLang="fr-FR" sz="1400" dirty="0">
                <a:solidFill>
                  <a:srgbClr val="01607E"/>
                </a:solidFill>
              </a:rPr>
              <a:t>et ses filiales, IRH Ingénieur Conseil, </a:t>
            </a:r>
            <a:br>
              <a:rPr lang="fr-FR" altLang="fr-FR" sz="1400" dirty="0">
                <a:solidFill>
                  <a:srgbClr val="01607E"/>
                </a:solidFill>
              </a:rPr>
            </a:br>
            <a:r>
              <a:rPr lang="fr-FR" altLang="fr-FR" sz="1400" dirty="0">
                <a:solidFill>
                  <a:srgbClr val="01607E"/>
                </a:solidFill>
              </a:rPr>
              <a:t>ICF Environnement et </a:t>
            </a:r>
            <a:r>
              <a:rPr lang="fr-FR" altLang="fr-FR" sz="1400" dirty="0" err="1">
                <a:solidFill>
                  <a:srgbClr val="01607E"/>
                </a:solidFill>
              </a:rPr>
              <a:t>Géo-Hyd</a:t>
            </a:r>
            <a:endParaRPr lang="fr-FR" altLang="fr-FR" sz="1400" dirty="0">
              <a:solidFill>
                <a:srgbClr val="01607E"/>
              </a:solidFill>
            </a:endParaRPr>
          </a:p>
        </p:txBody>
      </p:sp>
      <p:pic>
        <p:nvPicPr>
          <p:cNvPr id="32" name="Image 31">
            <a:extLst>
              <a:ext uri="{FF2B5EF4-FFF2-40B4-BE49-F238E27FC236}">
                <a16:creationId xmlns:a16="http://schemas.microsoft.com/office/drawing/2014/main" id="{5CE6DD0C-A2EF-40E5-AA1B-5C7DA4B11861}"/>
              </a:ext>
            </a:extLst>
          </p:cNvPr>
          <p:cNvPicPr>
            <a:picLocks noChangeAspect="1"/>
          </p:cNvPicPr>
          <p:nvPr/>
        </p:nvPicPr>
        <p:blipFill>
          <a:blip r:embed="rId8"/>
          <a:stretch>
            <a:fillRect/>
          </a:stretch>
        </p:blipFill>
        <p:spPr>
          <a:xfrm>
            <a:off x="264744" y="4558172"/>
            <a:ext cx="2865674" cy="2968887"/>
          </a:xfrm>
          <a:prstGeom prst="rect">
            <a:avLst/>
          </a:prstGeom>
        </p:spPr>
      </p:pic>
      <p:pic>
        <p:nvPicPr>
          <p:cNvPr id="82" name="Picture 4">
            <a:extLst>
              <a:ext uri="{FF2B5EF4-FFF2-40B4-BE49-F238E27FC236}">
                <a16:creationId xmlns:a16="http://schemas.microsoft.com/office/drawing/2014/main" id="{48658185-FA3A-4F52-80CE-3FD6AAC9EEF4}"/>
              </a:ext>
            </a:extLst>
          </p:cNvPr>
          <p:cNvPicPr>
            <a:picLocks noChangeAspect="1" noChangeArrowheads="1"/>
          </p:cNvPicPr>
          <p:nvPr/>
        </p:nvPicPr>
        <p:blipFill>
          <a:blip r:embed="rId9" cstate="print"/>
          <a:srcRect/>
          <a:stretch>
            <a:fillRect/>
          </a:stretch>
        </p:blipFill>
        <p:spPr bwMode="auto">
          <a:xfrm>
            <a:off x="8271333" y="1524488"/>
            <a:ext cx="1712484" cy="1378756"/>
          </a:xfrm>
          <a:prstGeom prst="rect">
            <a:avLst/>
          </a:prstGeom>
          <a:noFill/>
          <a:ln w="9525">
            <a:noFill/>
            <a:miter lim="800000"/>
            <a:headEnd/>
            <a:tailEnd/>
          </a:ln>
        </p:spPr>
      </p:pic>
      <p:pic>
        <p:nvPicPr>
          <p:cNvPr id="83" name="Picture 2">
            <a:extLst>
              <a:ext uri="{FF2B5EF4-FFF2-40B4-BE49-F238E27FC236}">
                <a16:creationId xmlns:a16="http://schemas.microsoft.com/office/drawing/2014/main" id="{8BC0E127-3D5D-43E8-BBB3-7D3BB3DD7568}"/>
              </a:ext>
            </a:extLst>
          </p:cNvPr>
          <p:cNvPicPr>
            <a:picLocks noChangeAspect="1" noChangeArrowheads="1"/>
          </p:cNvPicPr>
          <p:nvPr/>
        </p:nvPicPr>
        <p:blipFill>
          <a:blip r:embed="rId10" cstate="print"/>
          <a:srcRect/>
          <a:stretch>
            <a:fillRect/>
          </a:stretch>
        </p:blipFill>
        <p:spPr bwMode="auto">
          <a:xfrm>
            <a:off x="5875539" y="1524488"/>
            <a:ext cx="2122107" cy="1378756"/>
          </a:xfrm>
          <a:prstGeom prst="rect">
            <a:avLst/>
          </a:prstGeom>
          <a:noFill/>
          <a:ln w="9525">
            <a:noFill/>
            <a:miter lim="800000"/>
            <a:headEnd/>
            <a:tailEnd/>
          </a:ln>
        </p:spPr>
      </p:pic>
      <p:pic>
        <p:nvPicPr>
          <p:cNvPr id="7" name="Image 6">
            <a:extLst>
              <a:ext uri="{FF2B5EF4-FFF2-40B4-BE49-F238E27FC236}">
                <a16:creationId xmlns:a16="http://schemas.microsoft.com/office/drawing/2014/main" id="{59420129-B95F-4EB7-ACE3-8852DE97ED85}"/>
              </a:ext>
            </a:extLst>
          </p:cNvPr>
          <p:cNvPicPr>
            <a:picLocks noChangeAspect="1"/>
          </p:cNvPicPr>
          <p:nvPr/>
        </p:nvPicPr>
        <p:blipFill>
          <a:blip r:embed="rId11"/>
          <a:stretch>
            <a:fillRect/>
          </a:stretch>
        </p:blipFill>
        <p:spPr>
          <a:xfrm>
            <a:off x="1651622" y="1835164"/>
            <a:ext cx="2873712" cy="2134306"/>
          </a:xfrm>
          <a:prstGeom prst="rect">
            <a:avLst/>
          </a:prstGeom>
        </p:spPr>
      </p:pic>
      <p:sp>
        <p:nvSpPr>
          <p:cNvPr id="8" name="ZoneTexte 7">
            <a:extLst>
              <a:ext uri="{FF2B5EF4-FFF2-40B4-BE49-F238E27FC236}">
                <a16:creationId xmlns:a16="http://schemas.microsoft.com/office/drawing/2014/main" id="{86C33976-AAF6-4863-B252-FAE33E2BD232}"/>
              </a:ext>
            </a:extLst>
          </p:cNvPr>
          <p:cNvSpPr txBox="1"/>
          <p:nvPr/>
        </p:nvSpPr>
        <p:spPr>
          <a:xfrm>
            <a:off x="1659632" y="1935302"/>
            <a:ext cx="2821648" cy="369332"/>
          </a:xfrm>
          <a:prstGeom prst="rect">
            <a:avLst/>
          </a:prstGeom>
          <a:noFill/>
        </p:spPr>
        <p:txBody>
          <a:bodyPr wrap="square" rtlCol="0">
            <a:spAutoFit/>
          </a:bodyPr>
          <a:lstStyle/>
          <a:p>
            <a:pPr algn="ctr"/>
            <a:r>
              <a:rPr lang="fr-FR" b="1" dirty="0">
                <a:ln w="22225">
                  <a:noFill/>
                  <a:prstDash val="solid"/>
                </a:ln>
                <a:effectLst>
                  <a:glow rad="139700">
                    <a:schemeClr val="bg1">
                      <a:alpha val="40000"/>
                    </a:schemeClr>
                  </a:glow>
                  <a:outerShdw blurRad="50800" dist="38100" dir="2700000" algn="tl" rotWithShape="0">
                    <a:prstClr val="black">
                      <a:alpha val="40000"/>
                    </a:prstClr>
                  </a:outerShdw>
                </a:effectLst>
              </a:rPr>
              <a:t>ENVIRONNEMENT</a:t>
            </a:r>
          </a:p>
        </p:txBody>
      </p:sp>
      <p:sp>
        <p:nvSpPr>
          <p:cNvPr id="87" name="ZoneTexte 86">
            <a:extLst>
              <a:ext uri="{FF2B5EF4-FFF2-40B4-BE49-F238E27FC236}">
                <a16:creationId xmlns:a16="http://schemas.microsoft.com/office/drawing/2014/main" id="{C1D00AAE-2D96-49B2-BAD7-DBED81DDE152}"/>
              </a:ext>
            </a:extLst>
          </p:cNvPr>
          <p:cNvSpPr txBox="1"/>
          <p:nvPr/>
        </p:nvSpPr>
        <p:spPr>
          <a:xfrm>
            <a:off x="1659632" y="2435602"/>
            <a:ext cx="2821648" cy="369332"/>
          </a:xfrm>
          <a:prstGeom prst="rect">
            <a:avLst/>
          </a:prstGeom>
          <a:noFill/>
        </p:spPr>
        <p:txBody>
          <a:bodyPr wrap="square" rtlCol="0">
            <a:spAutoFit/>
          </a:bodyPr>
          <a:lstStyle>
            <a:defPPr>
              <a:defRPr lang="fr-FR"/>
            </a:defPPr>
            <a:lvl1pPr>
              <a:defRPr sz="2400" b="1">
                <a:ln w="22225">
                  <a:noFill/>
                  <a:prstDash val="solid"/>
                </a:ln>
                <a:effectLst>
                  <a:glow rad="139700">
                    <a:schemeClr val="bg1">
                      <a:alpha val="40000"/>
                    </a:schemeClr>
                  </a:glow>
                  <a:outerShdw blurRad="50800" dist="38100" dir="2700000" algn="tl" rotWithShape="0">
                    <a:prstClr val="black">
                      <a:alpha val="40000"/>
                    </a:prstClr>
                  </a:outerShdw>
                </a:effectLst>
              </a:defRPr>
            </a:lvl1pPr>
          </a:lstStyle>
          <a:p>
            <a:pPr algn="ctr"/>
            <a:r>
              <a:rPr lang="fr-FR" sz="1800" dirty="0"/>
              <a:t>INFRASTRUCTURES</a:t>
            </a:r>
          </a:p>
        </p:txBody>
      </p:sp>
      <p:sp>
        <p:nvSpPr>
          <p:cNvPr id="88" name="ZoneTexte 87">
            <a:extLst>
              <a:ext uri="{FF2B5EF4-FFF2-40B4-BE49-F238E27FC236}">
                <a16:creationId xmlns:a16="http://schemas.microsoft.com/office/drawing/2014/main" id="{AA6BADF9-A9D5-489B-8EEE-76E3B70838F6}"/>
              </a:ext>
            </a:extLst>
          </p:cNvPr>
          <p:cNvSpPr txBox="1"/>
          <p:nvPr/>
        </p:nvSpPr>
        <p:spPr>
          <a:xfrm>
            <a:off x="1632576" y="2937564"/>
            <a:ext cx="2848704" cy="369332"/>
          </a:xfrm>
          <a:prstGeom prst="rect">
            <a:avLst/>
          </a:prstGeom>
          <a:noFill/>
        </p:spPr>
        <p:txBody>
          <a:bodyPr wrap="square" rtlCol="0">
            <a:spAutoFit/>
          </a:bodyPr>
          <a:lstStyle/>
          <a:p>
            <a:pPr algn="ctr"/>
            <a:r>
              <a:rPr lang="fr-FR" b="1" dirty="0">
                <a:ln w="22225">
                  <a:noFill/>
                  <a:prstDash val="solid"/>
                </a:ln>
                <a:effectLst>
                  <a:glow rad="139700">
                    <a:schemeClr val="bg1">
                      <a:alpha val="40000"/>
                    </a:schemeClr>
                  </a:glow>
                  <a:outerShdw blurRad="50800" dist="38100" dir="2700000" algn="tl" rotWithShape="0">
                    <a:prstClr val="black">
                      <a:alpha val="40000"/>
                    </a:prstClr>
                  </a:outerShdw>
                </a:effectLst>
              </a:rPr>
              <a:t>EAU</a:t>
            </a:r>
          </a:p>
        </p:txBody>
      </p:sp>
      <p:sp>
        <p:nvSpPr>
          <p:cNvPr id="89" name="ZoneTexte 88">
            <a:extLst>
              <a:ext uri="{FF2B5EF4-FFF2-40B4-BE49-F238E27FC236}">
                <a16:creationId xmlns:a16="http://schemas.microsoft.com/office/drawing/2014/main" id="{B07B99B7-DE01-477F-8372-82A589CC8981}"/>
              </a:ext>
            </a:extLst>
          </p:cNvPr>
          <p:cNvSpPr txBox="1"/>
          <p:nvPr/>
        </p:nvSpPr>
        <p:spPr>
          <a:xfrm>
            <a:off x="1626147" y="3393011"/>
            <a:ext cx="2882189" cy="646331"/>
          </a:xfrm>
          <a:prstGeom prst="rect">
            <a:avLst/>
          </a:prstGeom>
          <a:noFill/>
        </p:spPr>
        <p:txBody>
          <a:bodyPr wrap="square" rtlCol="0">
            <a:spAutoFit/>
          </a:bodyPr>
          <a:lstStyle/>
          <a:p>
            <a:pPr algn="ctr"/>
            <a:r>
              <a:rPr lang="fr-FR" b="1" dirty="0">
                <a:ln w="22225">
                  <a:noFill/>
                  <a:prstDash val="solid"/>
                </a:ln>
                <a:effectLst>
                  <a:glow rad="139700">
                    <a:schemeClr val="bg1">
                      <a:alpha val="40000"/>
                    </a:schemeClr>
                  </a:glow>
                  <a:outerShdw blurRad="50800" dist="38100" dir="2700000" algn="tl" rotWithShape="0">
                    <a:prstClr val="black">
                      <a:alpha val="40000"/>
                    </a:prstClr>
                  </a:outerShdw>
                </a:effectLst>
              </a:rPr>
              <a:t>AMENAGEMENT DU TERRITOIRE</a:t>
            </a:r>
            <a:endParaRPr lang="fr-FR" b="1" dirty="0"/>
          </a:p>
        </p:txBody>
      </p:sp>
    </p:spTree>
    <p:extLst>
      <p:ext uri="{BB962C8B-B14F-4D97-AF65-F5344CB8AC3E}">
        <p14:creationId xmlns:p14="http://schemas.microsoft.com/office/powerpoint/2010/main" val="107580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wipe(left)">
                                      <p:cBhvr>
                                        <p:cTn id="10" dur="1000"/>
                                        <p:tgtEl>
                                          <p:spTgt spid="106"/>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1000"/>
                                        <p:tgtEl>
                                          <p:spTgt spid="27"/>
                                        </p:tgtEl>
                                      </p:cBhvr>
                                    </p:animEffect>
                                  </p:childTnLst>
                                </p:cTn>
                              </p:par>
                            </p:childTnLst>
                          </p:cTn>
                        </p:par>
                        <p:par>
                          <p:cTn id="19" fill="hold">
                            <p:stCondLst>
                              <p:cond delay="3000"/>
                            </p:stCondLst>
                            <p:childTnLst>
                              <p:par>
                                <p:cTn id="20" presetID="22" presetClass="entr" presetSubtype="8" fill="hold" grpId="0" nodeType="after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wipe(left)">
                                      <p:cBhvr>
                                        <p:cTn id="22" dur="1000"/>
                                        <p:tgtEl>
                                          <p:spTgt spid="69"/>
                                        </p:tgtEl>
                                      </p:cBhvr>
                                    </p:animEffect>
                                  </p:childTnLst>
                                </p:cTn>
                              </p:par>
                              <p:par>
                                <p:cTn id="23" presetID="10" presetClass="entr" presetSubtype="0" fill="hold" nodeType="withEffect">
                                  <p:stCondLst>
                                    <p:cond delay="0"/>
                                  </p:stCondLst>
                                  <p:childTnLst>
                                    <p:set>
                                      <p:cBhvr>
                                        <p:cTn id="24" dur="1" fill="hold">
                                          <p:stCondLst>
                                            <p:cond delay="0"/>
                                          </p:stCondLst>
                                        </p:cTn>
                                        <p:tgtEl>
                                          <p:spTgt spid="282"/>
                                        </p:tgtEl>
                                        <p:attrNameLst>
                                          <p:attrName>style.visibility</p:attrName>
                                        </p:attrNameLst>
                                      </p:cBhvr>
                                      <p:to>
                                        <p:strVal val="visible"/>
                                      </p:to>
                                    </p:set>
                                    <p:animEffect transition="in" filter="fade">
                                      <p:cBhvr>
                                        <p:cTn id="25" dur="500"/>
                                        <p:tgtEl>
                                          <p:spTgt spid="282"/>
                                        </p:tgtEl>
                                      </p:cBhvr>
                                    </p:animEffect>
                                  </p:childTnLst>
                                </p:cTn>
                              </p:par>
                            </p:childTnLst>
                          </p:cTn>
                        </p:par>
                        <p:par>
                          <p:cTn id="26" fill="hold">
                            <p:stCondLst>
                              <p:cond delay="4000"/>
                            </p:stCondLst>
                            <p:childTnLst>
                              <p:par>
                                <p:cTn id="27" presetID="10" presetClass="entr" presetSubtype="0" fill="hold" nodeType="afterEffect">
                                  <p:stCondLst>
                                    <p:cond delay="0"/>
                                  </p:stCondLst>
                                  <p:childTnLst>
                                    <p:set>
                                      <p:cBhvr>
                                        <p:cTn id="28" dur="1" fill="hold">
                                          <p:stCondLst>
                                            <p:cond delay="0"/>
                                          </p:stCondLst>
                                        </p:cTn>
                                        <p:tgtEl>
                                          <p:spTgt spid="283"/>
                                        </p:tgtEl>
                                        <p:attrNameLst>
                                          <p:attrName>style.visibility</p:attrName>
                                        </p:attrNameLst>
                                      </p:cBhvr>
                                      <p:to>
                                        <p:strVal val="visible"/>
                                      </p:to>
                                    </p:set>
                                    <p:animEffect transition="in" filter="fade">
                                      <p:cBhvr>
                                        <p:cTn id="29" dur="500"/>
                                        <p:tgtEl>
                                          <p:spTgt spid="283"/>
                                        </p:tgtEl>
                                      </p:cBhvr>
                                    </p:animEffect>
                                  </p:childTnLst>
                                </p:cTn>
                              </p:par>
                            </p:childTnLst>
                          </p:cTn>
                        </p:par>
                        <p:par>
                          <p:cTn id="30" fill="hold">
                            <p:stCondLst>
                              <p:cond delay="4500"/>
                            </p:stCondLst>
                            <p:childTnLst>
                              <p:par>
                                <p:cTn id="31" presetID="10" presetClass="entr" presetSubtype="0" fill="hold" nodeType="afterEffect">
                                  <p:stCondLst>
                                    <p:cond delay="0"/>
                                  </p:stCondLst>
                                  <p:childTnLst>
                                    <p:set>
                                      <p:cBhvr>
                                        <p:cTn id="32" dur="1" fill="hold">
                                          <p:stCondLst>
                                            <p:cond delay="0"/>
                                          </p:stCondLst>
                                        </p:cTn>
                                        <p:tgtEl>
                                          <p:spTgt spid="284"/>
                                        </p:tgtEl>
                                        <p:attrNameLst>
                                          <p:attrName>style.visibility</p:attrName>
                                        </p:attrNameLst>
                                      </p:cBhvr>
                                      <p:to>
                                        <p:strVal val="visible"/>
                                      </p:to>
                                    </p:set>
                                    <p:animEffect transition="in" filter="fade">
                                      <p:cBhvr>
                                        <p:cTn id="33" dur="500"/>
                                        <p:tgtEl>
                                          <p:spTgt spid="284"/>
                                        </p:tgtEl>
                                      </p:cBhvr>
                                    </p:animEffect>
                                  </p:childTnLst>
                                </p:cTn>
                              </p:par>
                            </p:childTnLst>
                          </p:cTn>
                        </p:par>
                        <p:par>
                          <p:cTn id="34" fill="hold">
                            <p:stCondLst>
                              <p:cond delay="5000"/>
                            </p:stCondLst>
                            <p:childTnLst>
                              <p:par>
                                <p:cTn id="35" presetID="10" presetClass="entr" presetSubtype="0" fill="hold" nodeType="afterEffect">
                                  <p:stCondLst>
                                    <p:cond delay="500"/>
                                  </p:stCondLst>
                                  <p:childTnLst>
                                    <p:set>
                                      <p:cBhvr>
                                        <p:cTn id="36" dur="1" fill="hold">
                                          <p:stCondLst>
                                            <p:cond delay="0"/>
                                          </p:stCondLst>
                                        </p:cTn>
                                        <p:tgtEl>
                                          <p:spTgt spid="253"/>
                                        </p:tgtEl>
                                        <p:attrNameLst>
                                          <p:attrName>style.visibility</p:attrName>
                                        </p:attrNameLst>
                                      </p:cBhvr>
                                      <p:to>
                                        <p:strVal val="visible"/>
                                      </p:to>
                                    </p:set>
                                    <p:animEffect transition="in" filter="fade">
                                      <p:cBhvr>
                                        <p:cTn id="37" dur="1000"/>
                                        <p:tgtEl>
                                          <p:spTgt spid="253"/>
                                        </p:tgtEl>
                                      </p:cBhvr>
                                    </p:animEffect>
                                  </p:childTnLst>
                                </p:cTn>
                              </p:par>
                            </p:childTnLst>
                          </p:cTn>
                        </p:par>
                        <p:par>
                          <p:cTn id="38" fill="hold">
                            <p:stCondLst>
                              <p:cond delay="6500"/>
                            </p:stCondLst>
                            <p:childTnLst>
                              <p:par>
                                <p:cTn id="39" presetID="10" presetClass="entr" presetSubtype="0" fill="hold" nodeType="afterEffect">
                                  <p:stCondLst>
                                    <p:cond delay="0"/>
                                  </p:stCondLst>
                                  <p:childTnLst>
                                    <p:set>
                                      <p:cBhvr>
                                        <p:cTn id="40" dur="1" fill="hold">
                                          <p:stCondLst>
                                            <p:cond delay="0"/>
                                          </p:stCondLst>
                                        </p:cTn>
                                        <p:tgtEl>
                                          <p:spTgt spid="262"/>
                                        </p:tgtEl>
                                        <p:attrNameLst>
                                          <p:attrName>style.visibility</p:attrName>
                                        </p:attrNameLst>
                                      </p:cBhvr>
                                      <p:to>
                                        <p:strVal val="visible"/>
                                      </p:to>
                                    </p:set>
                                    <p:animEffect transition="in" filter="fade">
                                      <p:cBhvr>
                                        <p:cTn id="41" dur="10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6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26FE9D-81BC-47F6-8AF8-5608C933DB1D}"/>
              </a:ext>
            </a:extLst>
          </p:cNvPr>
          <p:cNvSpPr>
            <a:spLocks noGrp="1"/>
          </p:cNvSpPr>
          <p:nvPr>
            <p:ph type="title"/>
          </p:nvPr>
        </p:nvSpPr>
        <p:spPr>
          <a:xfrm>
            <a:off x="1655130" y="529006"/>
            <a:ext cx="7190502" cy="1509333"/>
          </a:xfrm>
        </p:spPr>
        <p:txBody>
          <a:bodyPr/>
          <a:lstStyle/>
          <a:p>
            <a:r>
              <a:rPr lang="fr-BE" dirty="0"/>
              <a:t>La Direction de la Recherche et de l’Innovation à </a:t>
            </a:r>
            <a:r>
              <a:rPr lang="fr-BE" dirty="0" err="1"/>
              <a:t>Antea</a:t>
            </a:r>
            <a:r>
              <a:rPr lang="fr-BE" dirty="0"/>
              <a:t> Group</a:t>
            </a:r>
            <a:endParaRPr lang="fr-FR" dirty="0"/>
          </a:p>
        </p:txBody>
      </p:sp>
      <p:sp>
        <p:nvSpPr>
          <p:cNvPr id="3" name="Espace réservé du pied de page 2">
            <a:extLst>
              <a:ext uri="{FF2B5EF4-FFF2-40B4-BE49-F238E27FC236}">
                <a16:creationId xmlns:a16="http://schemas.microsoft.com/office/drawing/2014/main" id="{8B5E61FC-98F8-49C1-81AF-66A399BB946E}"/>
              </a:ext>
            </a:extLst>
          </p:cNvPr>
          <p:cNvSpPr>
            <a:spLocks noGrp="1"/>
          </p:cNvSpPr>
          <p:nvPr>
            <p:ph type="ftr" sz="quarter" idx="11"/>
          </p:nvPr>
        </p:nvSpPr>
        <p:spPr/>
        <p:txBody>
          <a:bodyPr/>
          <a:lstStyle/>
          <a:p>
            <a:r>
              <a:rPr lang="fr-FR"/>
              <a:t>QGIS, les enjeux d’une alternative - Rencontres des Utilisateurs Francophones de QGIS - 15 décembre 2018</a:t>
            </a:r>
            <a:endParaRPr lang="fr-FR" dirty="0"/>
          </a:p>
        </p:txBody>
      </p:sp>
      <p:pic>
        <p:nvPicPr>
          <p:cNvPr id="4" name="Image 3">
            <a:extLst>
              <a:ext uri="{FF2B5EF4-FFF2-40B4-BE49-F238E27FC236}">
                <a16:creationId xmlns:a16="http://schemas.microsoft.com/office/drawing/2014/main" id="{2B094228-A42E-4345-8B89-B22DBD5B0AEA}"/>
              </a:ext>
            </a:extLst>
          </p:cNvPr>
          <p:cNvPicPr>
            <a:picLocks noChangeAspect="1"/>
          </p:cNvPicPr>
          <p:nvPr/>
        </p:nvPicPr>
        <p:blipFill>
          <a:blip r:embed="rId2"/>
          <a:stretch>
            <a:fillRect/>
          </a:stretch>
        </p:blipFill>
        <p:spPr>
          <a:xfrm>
            <a:off x="5710783" y="2661697"/>
            <a:ext cx="2731524" cy="2640067"/>
          </a:xfrm>
          <a:prstGeom prst="rect">
            <a:avLst/>
          </a:prstGeom>
        </p:spPr>
      </p:pic>
      <p:grpSp>
        <p:nvGrpSpPr>
          <p:cNvPr id="5" name="Grouper 52">
            <a:extLst>
              <a:ext uri="{FF2B5EF4-FFF2-40B4-BE49-F238E27FC236}">
                <a16:creationId xmlns:a16="http://schemas.microsoft.com/office/drawing/2014/main" id="{17C6A99C-9AB5-4362-992E-8C7B42A2D481}"/>
              </a:ext>
            </a:extLst>
          </p:cNvPr>
          <p:cNvGrpSpPr/>
          <p:nvPr/>
        </p:nvGrpSpPr>
        <p:grpSpPr>
          <a:xfrm>
            <a:off x="7532553" y="2309125"/>
            <a:ext cx="2757593" cy="901234"/>
            <a:chOff x="7536426" y="2197054"/>
            <a:chExt cx="2757593" cy="901234"/>
          </a:xfrm>
        </p:grpSpPr>
        <p:grpSp>
          <p:nvGrpSpPr>
            <p:cNvPr id="6" name="Grouper 30">
              <a:extLst>
                <a:ext uri="{FF2B5EF4-FFF2-40B4-BE49-F238E27FC236}">
                  <a16:creationId xmlns:a16="http://schemas.microsoft.com/office/drawing/2014/main" id="{CA997D53-A239-4422-A4C3-A261549B5AF9}"/>
                </a:ext>
              </a:extLst>
            </p:cNvPr>
            <p:cNvGrpSpPr/>
            <p:nvPr/>
          </p:nvGrpSpPr>
          <p:grpSpPr>
            <a:xfrm>
              <a:off x="7536426" y="2197054"/>
              <a:ext cx="782879" cy="458112"/>
              <a:chOff x="7345213" y="2019901"/>
              <a:chExt cx="782879" cy="458112"/>
            </a:xfrm>
          </p:grpSpPr>
          <p:sp>
            <p:nvSpPr>
              <p:cNvPr id="8" name="Hexagone 7">
                <a:extLst>
                  <a:ext uri="{FF2B5EF4-FFF2-40B4-BE49-F238E27FC236}">
                    <a16:creationId xmlns:a16="http://schemas.microsoft.com/office/drawing/2014/main" id="{6556E9D2-3839-4A0A-A7A0-C69FEAA3660D}"/>
                  </a:ext>
                </a:extLst>
              </p:cNvPr>
              <p:cNvSpPr/>
              <p:nvPr/>
            </p:nvSpPr>
            <p:spPr>
              <a:xfrm>
                <a:off x="7345213" y="2019901"/>
                <a:ext cx="603843" cy="458112"/>
              </a:xfrm>
              <a:prstGeom prst="hexagon">
                <a:avLst/>
              </a:prstGeom>
              <a:noFill/>
              <a:ln>
                <a:solidFill>
                  <a:srgbClr val="9C306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CA5696"/>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E2571BDA-3A9A-43E2-A6F1-FEB71E88C200}"/>
                  </a:ext>
                </a:extLst>
              </p:cNvPr>
              <p:cNvSpPr/>
              <p:nvPr/>
            </p:nvSpPr>
            <p:spPr>
              <a:xfrm>
                <a:off x="7730847" y="2068041"/>
                <a:ext cx="397245"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7" name="Rectangle 6">
              <a:extLst>
                <a:ext uri="{FF2B5EF4-FFF2-40B4-BE49-F238E27FC236}">
                  <a16:creationId xmlns:a16="http://schemas.microsoft.com/office/drawing/2014/main" id="{FADE9B90-625B-49FC-93DE-56CEA15A9151}"/>
                </a:ext>
              </a:extLst>
            </p:cNvPr>
            <p:cNvSpPr/>
            <p:nvPr/>
          </p:nvSpPr>
          <p:spPr>
            <a:xfrm>
              <a:off x="7668492" y="2299608"/>
              <a:ext cx="2625527" cy="798680"/>
            </a:xfrm>
            <a:prstGeom prst="rect">
              <a:avLst/>
            </a:prstGeom>
            <a:noFill/>
          </p:spPr>
          <p:txBody>
            <a:bodyPr wrap="none" anchor="t">
              <a:spAutoFit/>
            </a:bodyPr>
            <a:lstStyle/>
            <a:p>
              <a:pPr marL="365125" marR="0" lvl="0" indent="-365125" algn="l" defTabSz="914400" rtl="0" eaLnBrk="1" fontAlgn="auto" latinLnBrk="0" hangingPunct="1">
                <a:lnSpc>
                  <a:spcPct val="85000"/>
                </a:lnSpc>
                <a:spcBef>
                  <a:spcPts val="0"/>
                </a:spcBef>
                <a:spcAft>
                  <a:spcPts val="0"/>
                </a:spcAft>
                <a:buClrTx/>
                <a:buSzTx/>
                <a:buFontTx/>
                <a:buNone/>
                <a:tabLst/>
                <a:defRPr/>
              </a:pPr>
              <a:r>
                <a:rPr kumimoji="0" lang="fr-FR" altLang="fr-FR" sz="1800" b="0" i="0" u="none" strike="noStrike" kern="1200" cap="none" spc="0" normalizeH="0" baseline="0" noProof="0" dirty="0">
                  <a:ln>
                    <a:noFill/>
                  </a:ln>
                  <a:solidFill>
                    <a:srgbClr val="CA5696"/>
                  </a:solidFill>
                  <a:effectLst/>
                  <a:uLnTx/>
                  <a:uFillTx/>
                  <a:latin typeface="Calibri"/>
                  <a:ea typeface="+mn-ea"/>
                  <a:cs typeface="+mn-cs"/>
                </a:rPr>
                <a:t>Modélisation, </a:t>
              </a:r>
            </a:p>
            <a:p>
              <a:pPr marL="365125" marR="0" lvl="0" indent="-365125" algn="l" defTabSz="914400" rtl="0" eaLnBrk="1" fontAlgn="auto" latinLnBrk="0" hangingPunct="1">
                <a:lnSpc>
                  <a:spcPct val="85000"/>
                </a:lnSpc>
                <a:spcBef>
                  <a:spcPts val="0"/>
                </a:spcBef>
                <a:spcAft>
                  <a:spcPts val="0"/>
                </a:spcAft>
                <a:buClrTx/>
                <a:buSzTx/>
                <a:buFontTx/>
                <a:buNone/>
                <a:tabLst/>
                <a:defRPr/>
              </a:pPr>
              <a:r>
                <a:rPr kumimoji="0" lang="fr-FR" altLang="fr-FR" sz="1800" b="0" i="0" u="none" strike="noStrike" kern="1200" cap="none" spc="0" normalizeH="0" baseline="0" noProof="0" dirty="0">
                  <a:ln>
                    <a:noFill/>
                  </a:ln>
                  <a:solidFill>
                    <a:srgbClr val="CA5696"/>
                  </a:solidFill>
                  <a:effectLst/>
                  <a:uLnTx/>
                  <a:uFillTx/>
                  <a:latin typeface="Calibri"/>
                  <a:ea typeface="+mn-ea"/>
                  <a:cs typeface="+mn-cs"/>
                </a:rPr>
                <a:t>	simulation numérique</a:t>
              </a:r>
            </a:p>
            <a:p>
              <a:pPr marL="365125" marR="0" lvl="0" indent="-365125" algn="l" defTabSz="914400" rtl="0" eaLnBrk="1" fontAlgn="auto" latinLnBrk="0" hangingPunct="1">
                <a:lnSpc>
                  <a:spcPct val="85000"/>
                </a:lnSpc>
                <a:spcBef>
                  <a:spcPts val="0"/>
                </a:spcBef>
                <a:spcAft>
                  <a:spcPts val="0"/>
                </a:spcAft>
                <a:buClrTx/>
                <a:buSzTx/>
                <a:buFontTx/>
                <a:buNone/>
                <a:tabLst/>
                <a:defRPr/>
              </a:pPr>
              <a:r>
                <a:rPr kumimoji="0" lang="fr-FR" altLang="fr-FR" sz="1800" b="0" i="0" u="none" strike="noStrike" kern="1200" cap="none" spc="0" normalizeH="0" baseline="0" noProof="0" dirty="0">
                  <a:ln>
                    <a:noFill/>
                  </a:ln>
                  <a:solidFill>
                    <a:srgbClr val="CA5696"/>
                  </a:solidFill>
                  <a:effectLst/>
                  <a:uLnTx/>
                  <a:uFillTx/>
                  <a:latin typeface="Calibri"/>
                  <a:ea typeface="+mn-ea"/>
                  <a:cs typeface="+mn-cs"/>
                </a:rPr>
                <a:t>		et spatialisation</a:t>
              </a:r>
            </a:p>
          </p:txBody>
        </p:sp>
      </p:grpSp>
      <p:grpSp>
        <p:nvGrpSpPr>
          <p:cNvPr id="10" name="Grouper 52">
            <a:extLst>
              <a:ext uri="{FF2B5EF4-FFF2-40B4-BE49-F238E27FC236}">
                <a16:creationId xmlns:a16="http://schemas.microsoft.com/office/drawing/2014/main" id="{20D13E94-42C0-4A7D-A3F5-715C89E6CEDE}"/>
              </a:ext>
            </a:extLst>
          </p:cNvPr>
          <p:cNvGrpSpPr/>
          <p:nvPr/>
        </p:nvGrpSpPr>
        <p:grpSpPr>
          <a:xfrm>
            <a:off x="4347555" y="2378908"/>
            <a:ext cx="1998700" cy="621531"/>
            <a:chOff x="7536426" y="2197054"/>
            <a:chExt cx="1998700" cy="621531"/>
          </a:xfrm>
        </p:grpSpPr>
        <p:grpSp>
          <p:nvGrpSpPr>
            <p:cNvPr id="11" name="Grouper 30">
              <a:extLst>
                <a:ext uri="{FF2B5EF4-FFF2-40B4-BE49-F238E27FC236}">
                  <a16:creationId xmlns:a16="http://schemas.microsoft.com/office/drawing/2014/main" id="{7B1CAD95-42C0-4358-B208-4D741B2343D6}"/>
                </a:ext>
              </a:extLst>
            </p:cNvPr>
            <p:cNvGrpSpPr/>
            <p:nvPr/>
          </p:nvGrpSpPr>
          <p:grpSpPr>
            <a:xfrm>
              <a:off x="7536426" y="2197054"/>
              <a:ext cx="656481" cy="458112"/>
              <a:chOff x="7345213" y="2019901"/>
              <a:chExt cx="656481" cy="458112"/>
            </a:xfrm>
          </p:grpSpPr>
          <p:sp>
            <p:nvSpPr>
              <p:cNvPr id="13" name="Hexagone 12">
                <a:extLst>
                  <a:ext uri="{FF2B5EF4-FFF2-40B4-BE49-F238E27FC236}">
                    <a16:creationId xmlns:a16="http://schemas.microsoft.com/office/drawing/2014/main" id="{EDEBBBDD-ABDF-44FC-8082-517E3D558EE5}"/>
                  </a:ext>
                </a:extLst>
              </p:cNvPr>
              <p:cNvSpPr/>
              <p:nvPr/>
            </p:nvSpPr>
            <p:spPr>
              <a:xfrm>
                <a:off x="7345213" y="2019901"/>
                <a:ext cx="603843" cy="458112"/>
              </a:xfrm>
              <a:prstGeom prst="hexagon">
                <a:avLst/>
              </a:prstGeom>
              <a:noFill/>
              <a:ln>
                <a:solidFill>
                  <a:srgbClr val="D575A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1267CB84-D18B-466B-A4C2-B6DFD29F7C3D}"/>
                  </a:ext>
                </a:extLst>
              </p:cNvPr>
              <p:cNvSpPr/>
              <p:nvPr/>
            </p:nvSpPr>
            <p:spPr>
              <a:xfrm>
                <a:off x="7604449" y="2068041"/>
                <a:ext cx="397245"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12" name="Rectangle 11">
              <a:extLst>
                <a:ext uri="{FF2B5EF4-FFF2-40B4-BE49-F238E27FC236}">
                  <a16:creationId xmlns:a16="http://schemas.microsoft.com/office/drawing/2014/main" id="{ADC85002-EBB8-4B29-BA4D-98506954C8A2}"/>
                </a:ext>
              </a:extLst>
            </p:cNvPr>
            <p:cNvSpPr/>
            <p:nvPr/>
          </p:nvSpPr>
          <p:spPr>
            <a:xfrm>
              <a:off x="7720334" y="2255354"/>
              <a:ext cx="1814792" cy="563231"/>
            </a:xfrm>
            <a:prstGeom prst="rect">
              <a:avLst/>
            </a:prstGeom>
            <a:noFill/>
          </p:spPr>
          <p:txBody>
            <a:bodyPr wrap="none" anchor="t">
              <a:spAutoFit/>
            </a:bodyPr>
            <a:lstStyle/>
            <a:p>
              <a:pPr marL="365125" marR="0" lvl="0" indent="-365125" algn="l" defTabSz="914400" rtl="0" eaLnBrk="1" fontAlgn="auto" latinLnBrk="0" hangingPunct="1">
                <a:lnSpc>
                  <a:spcPct val="85000"/>
                </a:lnSpc>
                <a:spcBef>
                  <a:spcPts val="0"/>
                </a:spcBef>
                <a:spcAft>
                  <a:spcPts val="0"/>
                </a:spcAft>
                <a:buClrTx/>
                <a:buSzTx/>
                <a:buFontTx/>
                <a:buNone/>
                <a:tabLst/>
                <a:defRPr/>
              </a:pPr>
              <a:r>
                <a:rPr kumimoji="0" lang="fr-FR" altLang="fr-FR" sz="1800" b="0" i="0" u="none" strike="noStrike" kern="1200" cap="none" spc="0" normalizeH="0" baseline="0" noProof="0" dirty="0">
                  <a:ln>
                    <a:noFill/>
                  </a:ln>
                  <a:solidFill>
                    <a:srgbClr val="D575AA"/>
                  </a:solidFill>
                  <a:effectLst/>
                  <a:uLnTx/>
                  <a:uFillTx/>
                  <a:latin typeface="Calibri"/>
                  <a:ea typeface="+mn-ea"/>
                  <a:cs typeface="+mn-cs"/>
                </a:rPr>
                <a:t>Ingénierie de</a:t>
              </a:r>
              <a:br>
                <a:rPr kumimoji="0" lang="fr-FR" altLang="fr-FR" sz="1800" b="0" i="0" u="none" strike="noStrike" kern="1200" cap="none" spc="0" normalizeH="0" baseline="0" noProof="0" dirty="0">
                  <a:ln>
                    <a:noFill/>
                  </a:ln>
                  <a:solidFill>
                    <a:srgbClr val="D575AA"/>
                  </a:solidFill>
                  <a:effectLst/>
                  <a:uLnTx/>
                  <a:uFillTx/>
                  <a:latin typeface="Calibri"/>
                  <a:ea typeface="+mn-ea"/>
                  <a:cs typeface="+mn-cs"/>
                </a:rPr>
              </a:br>
              <a:r>
                <a:rPr kumimoji="0" lang="fr-FR" altLang="fr-FR" sz="1800" b="0" i="0" u="none" strike="noStrike" kern="1200" cap="none" spc="0" normalizeH="0" baseline="0" noProof="0" dirty="0">
                  <a:ln>
                    <a:noFill/>
                  </a:ln>
                  <a:solidFill>
                    <a:srgbClr val="D575AA"/>
                  </a:solidFill>
                  <a:effectLst/>
                  <a:uLnTx/>
                  <a:uFillTx/>
                  <a:latin typeface="Calibri"/>
                  <a:ea typeface="+mn-ea"/>
                  <a:cs typeface="+mn-cs"/>
                </a:rPr>
                <a:t>projets R&amp;D-I</a:t>
              </a:r>
            </a:p>
          </p:txBody>
        </p:sp>
      </p:grpSp>
      <p:grpSp>
        <p:nvGrpSpPr>
          <p:cNvPr id="15" name="Grouper 70">
            <a:extLst>
              <a:ext uri="{FF2B5EF4-FFF2-40B4-BE49-F238E27FC236}">
                <a16:creationId xmlns:a16="http://schemas.microsoft.com/office/drawing/2014/main" id="{BD9D57F8-A508-4814-B210-FE12B878D235}"/>
              </a:ext>
            </a:extLst>
          </p:cNvPr>
          <p:cNvGrpSpPr/>
          <p:nvPr/>
        </p:nvGrpSpPr>
        <p:grpSpPr>
          <a:xfrm>
            <a:off x="6026430" y="5317004"/>
            <a:ext cx="3012246" cy="856980"/>
            <a:chOff x="7536426" y="2197054"/>
            <a:chExt cx="3012246" cy="856980"/>
          </a:xfrm>
        </p:grpSpPr>
        <p:grpSp>
          <p:nvGrpSpPr>
            <p:cNvPr id="16" name="Grouper 71">
              <a:extLst>
                <a:ext uri="{FF2B5EF4-FFF2-40B4-BE49-F238E27FC236}">
                  <a16:creationId xmlns:a16="http://schemas.microsoft.com/office/drawing/2014/main" id="{98B71A68-A8C9-44DE-B94F-36EF18B2CBBC}"/>
                </a:ext>
              </a:extLst>
            </p:cNvPr>
            <p:cNvGrpSpPr/>
            <p:nvPr/>
          </p:nvGrpSpPr>
          <p:grpSpPr>
            <a:xfrm>
              <a:off x="7536426" y="2197054"/>
              <a:ext cx="656481" cy="458112"/>
              <a:chOff x="7345213" y="2019901"/>
              <a:chExt cx="656481" cy="458112"/>
            </a:xfrm>
          </p:grpSpPr>
          <p:sp>
            <p:nvSpPr>
              <p:cNvPr id="18" name="Hexagone 17">
                <a:extLst>
                  <a:ext uri="{FF2B5EF4-FFF2-40B4-BE49-F238E27FC236}">
                    <a16:creationId xmlns:a16="http://schemas.microsoft.com/office/drawing/2014/main" id="{90FA8B3B-4418-49AF-81FE-D9241112E51A}"/>
                  </a:ext>
                </a:extLst>
              </p:cNvPr>
              <p:cNvSpPr/>
              <p:nvPr/>
            </p:nvSpPr>
            <p:spPr>
              <a:xfrm>
                <a:off x="7345213" y="2019901"/>
                <a:ext cx="603843" cy="458112"/>
              </a:xfrm>
              <a:prstGeom prst="hexagon">
                <a:avLst/>
              </a:prstGeom>
              <a:noFill/>
              <a:ln>
                <a:solidFill>
                  <a:srgbClr val="EF75D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2E7F3C79-A5C3-4A0E-9C4A-AFD13F989C45}"/>
                  </a:ext>
                </a:extLst>
              </p:cNvPr>
              <p:cNvSpPr/>
              <p:nvPr/>
            </p:nvSpPr>
            <p:spPr>
              <a:xfrm>
                <a:off x="7604449" y="2068041"/>
                <a:ext cx="397245"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17" name="Rectangle 16">
              <a:extLst>
                <a:ext uri="{FF2B5EF4-FFF2-40B4-BE49-F238E27FC236}">
                  <a16:creationId xmlns:a16="http://schemas.microsoft.com/office/drawing/2014/main" id="{A4912615-706B-4622-AE1A-0C996E4965ED}"/>
                </a:ext>
              </a:extLst>
            </p:cNvPr>
            <p:cNvSpPr/>
            <p:nvPr/>
          </p:nvSpPr>
          <p:spPr>
            <a:xfrm>
              <a:off x="7720334" y="2255354"/>
              <a:ext cx="2828338" cy="798680"/>
            </a:xfrm>
            <a:prstGeom prst="rect">
              <a:avLst/>
            </a:prstGeom>
            <a:noFill/>
          </p:spPr>
          <p:txBody>
            <a:bodyPr wrap="none" anchor="t">
              <a:spAutoFit/>
            </a:bodyPr>
            <a:lstStyle/>
            <a:p>
              <a:pPr marL="365125" marR="0" lvl="0" indent="-365125" algn="l" defTabSz="914400" rtl="0" eaLnBrk="1" fontAlgn="auto" latinLnBrk="0" hangingPunct="1">
                <a:lnSpc>
                  <a:spcPct val="85000"/>
                </a:lnSpc>
                <a:spcBef>
                  <a:spcPts val="0"/>
                </a:spcBef>
                <a:spcAft>
                  <a:spcPts val="0"/>
                </a:spcAft>
                <a:buClrTx/>
                <a:buSzTx/>
                <a:buFontTx/>
                <a:buNone/>
                <a:tabLst/>
                <a:defRPr/>
              </a:pPr>
              <a:r>
                <a:rPr kumimoji="0" lang="fr-FR" altLang="fr-FR" sz="1800" b="0" i="0" u="none" strike="noStrike" kern="1200" cap="none" spc="0" normalizeH="0" baseline="0" noProof="0" dirty="0">
                  <a:ln>
                    <a:noFill/>
                  </a:ln>
                  <a:solidFill>
                    <a:srgbClr val="EF75D8"/>
                  </a:solidFill>
                  <a:effectLst/>
                  <a:uLnTx/>
                  <a:uFillTx/>
                  <a:latin typeface="Calibri"/>
                  <a:ea typeface="+mn-ea"/>
                  <a:cs typeface="+mn-cs"/>
                </a:rPr>
                <a:t>Expertise sectorielle &amp; </a:t>
              </a:r>
            </a:p>
            <a:p>
              <a:pPr marL="365125" marR="0" lvl="0" indent="-365125" algn="l" defTabSz="914400" rtl="0" eaLnBrk="1" fontAlgn="auto" latinLnBrk="0" hangingPunct="1">
                <a:lnSpc>
                  <a:spcPct val="85000"/>
                </a:lnSpc>
                <a:spcBef>
                  <a:spcPts val="0"/>
                </a:spcBef>
                <a:spcAft>
                  <a:spcPts val="0"/>
                </a:spcAft>
                <a:buClrTx/>
                <a:buSzTx/>
                <a:buFontTx/>
                <a:buNone/>
                <a:tabLst/>
                <a:defRPr/>
              </a:pPr>
              <a:r>
                <a:rPr kumimoji="0" lang="fr-FR" altLang="fr-FR" sz="1800" b="0" i="0" u="none" strike="noStrike" kern="1200" cap="none" spc="0" normalizeH="0" baseline="0" noProof="0" dirty="0">
                  <a:ln>
                    <a:noFill/>
                  </a:ln>
                  <a:solidFill>
                    <a:srgbClr val="EF75D8"/>
                  </a:solidFill>
                  <a:effectLst/>
                  <a:uLnTx/>
                  <a:uFillTx/>
                  <a:latin typeface="Calibri"/>
                  <a:ea typeface="+mn-ea"/>
                  <a:cs typeface="+mn-cs"/>
                </a:rPr>
                <a:t>	aide à la décision </a:t>
              </a:r>
            </a:p>
            <a:p>
              <a:pPr marL="365125" marR="0" lvl="0" indent="-365125" algn="l" defTabSz="914400" rtl="0" eaLnBrk="1" fontAlgn="auto" latinLnBrk="0" hangingPunct="1">
                <a:lnSpc>
                  <a:spcPct val="85000"/>
                </a:lnSpc>
                <a:spcBef>
                  <a:spcPts val="0"/>
                </a:spcBef>
                <a:spcAft>
                  <a:spcPts val="0"/>
                </a:spcAft>
                <a:buClrTx/>
                <a:buSzTx/>
                <a:buFontTx/>
                <a:buNone/>
                <a:tabLst/>
                <a:defRPr/>
              </a:pPr>
              <a:r>
                <a:rPr kumimoji="0" lang="fr-FR" altLang="fr-FR" sz="1800" b="0" i="0" u="none" strike="noStrike" kern="1200" cap="none" spc="0" normalizeH="0" baseline="0" noProof="0" dirty="0">
                  <a:ln>
                    <a:noFill/>
                  </a:ln>
                  <a:solidFill>
                    <a:srgbClr val="EF75D8"/>
                  </a:solidFill>
                  <a:effectLst/>
                  <a:uLnTx/>
                  <a:uFillTx/>
                  <a:latin typeface="Calibri"/>
                  <a:ea typeface="+mn-ea"/>
                  <a:cs typeface="+mn-cs"/>
                </a:rPr>
                <a:t>		environnementale</a:t>
              </a:r>
            </a:p>
          </p:txBody>
        </p:sp>
      </p:grpSp>
      <p:pic>
        <p:nvPicPr>
          <p:cNvPr id="2050" name="Picture 2" descr="RÃ©sultat de recherche d'images pour &quot;smart builders anteagroup&quot;">
            <a:extLst>
              <a:ext uri="{FF2B5EF4-FFF2-40B4-BE49-F238E27FC236}">
                <a16:creationId xmlns:a16="http://schemas.microsoft.com/office/drawing/2014/main" id="{9FAC6CBA-4C2B-412B-AB9D-E5647125B3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980" y="4584019"/>
            <a:ext cx="2971800" cy="2381250"/>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4B63BF1C-B907-4C06-8499-FB334BCDA785}"/>
              </a:ext>
            </a:extLst>
          </p:cNvPr>
          <p:cNvSpPr txBox="1"/>
          <p:nvPr/>
        </p:nvSpPr>
        <p:spPr>
          <a:xfrm>
            <a:off x="246797" y="2855016"/>
            <a:ext cx="5192062" cy="1477328"/>
          </a:xfrm>
          <a:prstGeom prst="rect">
            <a:avLst/>
          </a:prstGeom>
          <a:noFill/>
        </p:spPr>
        <p:txBody>
          <a:bodyPr wrap="square" rtlCol="0">
            <a:spAutoFit/>
          </a:bodyPr>
          <a:lstStyle/>
          <a:p>
            <a:r>
              <a:rPr lang="fr-BE" dirty="0"/>
              <a:t>Une Direction aux objectifs ambitieux :</a:t>
            </a:r>
          </a:p>
          <a:p>
            <a:pPr marL="285750" indent="-285750">
              <a:buFont typeface="Arial" panose="020B0604020202020204" pitchFamily="34" charset="0"/>
              <a:buChar char="•"/>
            </a:pPr>
            <a:r>
              <a:rPr lang="fr-BE" dirty="0"/>
              <a:t>Développer les synergies</a:t>
            </a:r>
          </a:p>
          <a:p>
            <a:pPr marL="285750" indent="-285750">
              <a:buFont typeface="Arial" panose="020B0604020202020204" pitchFamily="34" charset="0"/>
              <a:buChar char="•"/>
            </a:pPr>
            <a:r>
              <a:rPr lang="fr-BE" dirty="0"/>
              <a:t>Pousser l’innovation </a:t>
            </a:r>
          </a:p>
          <a:p>
            <a:pPr marL="285750" indent="-285750">
              <a:buFont typeface="Arial" panose="020B0604020202020204" pitchFamily="34" charset="0"/>
              <a:buChar char="•"/>
            </a:pPr>
            <a:r>
              <a:rPr lang="fr-BE" dirty="0"/>
              <a:t>Accélérer l’évolution numérique</a:t>
            </a:r>
          </a:p>
          <a:p>
            <a:pPr marL="285750" indent="-285750">
              <a:buFont typeface="Arial" panose="020B0604020202020204" pitchFamily="34" charset="0"/>
              <a:buChar char="•"/>
            </a:pPr>
            <a:r>
              <a:rPr lang="fr-BE" dirty="0"/>
              <a:t>Spécialisée dans le Data Management.</a:t>
            </a:r>
            <a:endParaRPr lang="fr-FR" dirty="0"/>
          </a:p>
        </p:txBody>
      </p:sp>
      <p:sp>
        <p:nvSpPr>
          <p:cNvPr id="20" name="ZoneTexte 19">
            <a:extLst>
              <a:ext uri="{FF2B5EF4-FFF2-40B4-BE49-F238E27FC236}">
                <a16:creationId xmlns:a16="http://schemas.microsoft.com/office/drawing/2014/main" id="{6B001FEF-2775-4450-A3FB-8E946548C468}"/>
              </a:ext>
            </a:extLst>
          </p:cNvPr>
          <p:cNvSpPr txBox="1"/>
          <p:nvPr/>
        </p:nvSpPr>
        <p:spPr>
          <a:xfrm>
            <a:off x="237692" y="2132981"/>
            <a:ext cx="3498377" cy="646331"/>
          </a:xfrm>
          <a:prstGeom prst="rect">
            <a:avLst/>
          </a:prstGeom>
          <a:noFill/>
        </p:spPr>
        <p:txBody>
          <a:bodyPr wrap="square" rtlCol="0">
            <a:spAutoFit/>
          </a:bodyPr>
          <a:lstStyle/>
          <a:p>
            <a:r>
              <a:rPr lang="fr-BE" b="1" dirty="0"/>
              <a:t>UN ACTEUR CENTRAL DU DÉVELOPPEMENT D’ANTEA GROUP</a:t>
            </a:r>
            <a:endParaRPr lang="fr-FR" b="1" dirty="0"/>
          </a:p>
        </p:txBody>
      </p:sp>
    </p:spTree>
    <p:extLst>
      <p:ext uri="{BB962C8B-B14F-4D97-AF65-F5344CB8AC3E}">
        <p14:creationId xmlns:p14="http://schemas.microsoft.com/office/powerpoint/2010/main" val="119752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par>
                          <p:cTn id="8" fill="hold">
                            <p:stCondLst>
                              <p:cond delay="8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750"/>
                                        <p:tgtEl>
                                          <p:spTgt spid="15"/>
                                        </p:tgtEl>
                                      </p:cBhvr>
                                    </p:animEffect>
                                  </p:childTnLst>
                                </p:cTn>
                              </p:par>
                            </p:childTnLst>
                          </p:cTn>
                        </p:par>
                        <p:par>
                          <p:cTn id="12" fill="hold">
                            <p:stCondLst>
                              <p:cond delay="155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EDB7C3-8407-4CB7-B051-EE3D783B0586}"/>
              </a:ext>
            </a:extLst>
          </p:cNvPr>
          <p:cNvSpPr>
            <a:spLocks noGrp="1"/>
          </p:cNvSpPr>
          <p:nvPr>
            <p:ph type="title"/>
          </p:nvPr>
        </p:nvSpPr>
        <p:spPr>
          <a:xfrm>
            <a:off x="1655130" y="529006"/>
            <a:ext cx="7361280" cy="849851"/>
          </a:xfrm>
        </p:spPr>
        <p:txBody>
          <a:bodyPr/>
          <a:lstStyle/>
          <a:p>
            <a:r>
              <a:rPr lang="fr-BE" sz="2800" dirty="0"/>
              <a:t>Transformer les consommateurs de données en </a:t>
            </a:r>
            <a:r>
              <a:rPr lang="fr-BE" sz="2800" dirty="0" err="1"/>
              <a:t>consomm’acteurs</a:t>
            </a:r>
            <a:r>
              <a:rPr lang="fr-BE" sz="2800" dirty="0"/>
              <a:t> responsables</a:t>
            </a:r>
            <a:endParaRPr lang="fr-FR" sz="2800" dirty="0"/>
          </a:p>
        </p:txBody>
      </p:sp>
      <p:sp>
        <p:nvSpPr>
          <p:cNvPr id="3" name="Espace réservé du texte 2">
            <a:extLst>
              <a:ext uri="{FF2B5EF4-FFF2-40B4-BE49-F238E27FC236}">
                <a16:creationId xmlns:a16="http://schemas.microsoft.com/office/drawing/2014/main" id="{C93C5F3C-3CB8-4415-81FD-9BD2C240296C}"/>
              </a:ext>
            </a:extLst>
          </p:cNvPr>
          <p:cNvSpPr>
            <a:spLocks noGrp="1"/>
          </p:cNvSpPr>
          <p:nvPr>
            <p:ph type="body" sz="quarter" idx="13"/>
          </p:nvPr>
        </p:nvSpPr>
        <p:spPr>
          <a:xfrm>
            <a:off x="561014" y="1625600"/>
            <a:ext cx="8863308" cy="2130582"/>
          </a:xfrm>
        </p:spPr>
        <p:txBody>
          <a:bodyPr/>
          <a:lstStyle/>
          <a:p>
            <a:pPr marL="285750" indent="-285750">
              <a:buFont typeface="Arial" panose="020B0604020202020204" pitchFamily="34" charset="0"/>
              <a:buChar char="•"/>
            </a:pPr>
            <a:r>
              <a:rPr lang="fr-BE" dirty="0"/>
              <a:t>…parce qu’une société d’ingénierie comme </a:t>
            </a:r>
            <a:r>
              <a:rPr lang="fr-BE" dirty="0" err="1"/>
              <a:t>Antea</a:t>
            </a:r>
            <a:r>
              <a:rPr lang="fr-BE" dirty="0"/>
              <a:t> Group est tout autant consommatrice que productrice de données.</a:t>
            </a:r>
          </a:p>
          <a:p>
            <a:pPr marL="285750" indent="-285750">
              <a:buFont typeface="Arial" panose="020B0604020202020204" pitchFamily="34" charset="0"/>
              <a:buChar char="•"/>
            </a:pPr>
            <a:r>
              <a:rPr lang="fr-BE" dirty="0"/>
              <a:t>… parce la donnée a pris une ampleur importante par son accessibilité, autant pour un simple usager des transports en commun que pour l’ingénieur spécialisé en Data Mining.</a:t>
            </a:r>
          </a:p>
          <a:p>
            <a:pPr marL="285750" indent="-285750">
              <a:buFont typeface="Arial" panose="020B0604020202020204" pitchFamily="34" charset="0"/>
              <a:buChar char="•"/>
            </a:pPr>
            <a:r>
              <a:rPr lang="fr-BE" dirty="0"/>
              <a:t>… parce que tous, nous devons être responsables vis-à-vis de la donnée produite ou consommée.</a:t>
            </a:r>
          </a:p>
          <a:p>
            <a:r>
              <a:rPr lang="fr-BE" dirty="0"/>
              <a:t>Et cela passe par de l’apprentissage autour de la donnée… et la démocratisation d’outils comme QGIS.</a:t>
            </a:r>
          </a:p>
        </p:txBody>
      </p:sp>
      <p:sp>
        <p:nvSpPr>
          <p:cNvPr id="4" name="Espace réservé du pied de page 3">
            <a:extLst>
              <a:ext uri="{FF2B5EF4-FFF2-40B4-BE49-F238E27FC236}">
                <a16:creationId xmlns:a16="http://schemas.microsoft.com/office/drawing/2014/main" id="{00D53ADA-3866-4092-BF00-5AD9BAAE76B6}"/>
              </a:ext>
            </a:extLst>
          </p:cNvPr>
          <p:cNvSpPr>
            <a:spLocks noGrp="1"/>
          </p:cNvSpPr>
          <p:nvPr>
            <p:ph type="ftr" sz="quarter" idx="15"/>
          </p:nvPr>
        </p:nvSpPr>
        <p:spPr/>
        <p:txBody>
          <a:bodyPr/>
          <a:lstStyle/>
          <a:p>
            <a:r>
              <a:rPr lang="fr-FR"/>
              <a:t>QGIS, les enjeux d’une alternative - Rencontres des Utilisateurs Francophones de QGIS - 15 décembre 2018</a:t>
            </a:r>
            <a:endParaRPr lang="fr-FR" dirty="0"/>
          </a:p>
        </p:txBody>
      </p:sp>
      <p:pic>
        <p:nvPicPr>
          <p:cNvPr id="1026" name="Picture 2" descr="RÃ©sultat de recherche d'images pour &quot;data&quot;">
            <a:extLst>
              <a:ext uri="{FF2B5EF4-FFF2-40B4-BE49-F238E27FC236}">
                <a16:creationId xmlns:a16="http://schemas.microsoft.com/office/drawing/2014/main" id="{F50B47BC-EB6C-4909-9738-9C9305F6D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557" y="3934118"/>
            <a:ext cx="5072063" cy="3381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6/6d/Data_types_-_en.svg/800px-Data_types_-_en.svg.png">
            <a:extLst>
              <a:ext uri="{FF2B5EF4-FFF2-40B4-BE49-F238E27FC236}">
                <a16:creationId xmlns:a16="http://schemas.microsoft.com/office/drawing/2014/main" id="{BC4343A0-B48F-48D4-96A3-E7B2A48A6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477" y="3877662"/>
            <a:ext cx="3027865" cy="3153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567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1E2B30-EBCB-43EC-B0C5-39C9901C713D}"/>
              </a:ext>
            </a:extLst>
          </p:cNvPr>
          <p:cNvSpPr>
            <a:spLocks noGrp="1"/>
          </p:cNvSpPr>
          <p:nvPr>
            <p:ph type="title"/>
          </p:nvPr>
        </p:nvSpPr>
        <p:spPr>
          <a:xfrm>
            <a:off x="1655130" y="529007"/>
            <a:ext cx="7518850" cy="618293"/>
          </a:xfrm>
        </p:spPr>
        <p:txBody>
          <a:bodyPr/>
          <a:lstStyle/>
          <a:p>
            <a:r>
              <a:rPr lang="fr-FR" sz="3200" dirty="0"/>
              <a:t>QGIS, un outil multi-usage plein d’atouts</a:t>
            </a:r>
          </a:p>
        </p:txBody>
      </p:sp>
      <p:sp>
        <p:nvSpPr>
          <p:cNvPr id="3" name="Espace réservé du texte 2">
            <a:extLst>
              <a:ext uri="{FF2B5EF4-FFF2-40B4-BE49-F238E27FC236}">
                <a16:creationId xmlns:a16="http://schemas.microsoft.com/office/drawing/2014/main" id="{120806B7-AD4B-45E8-B25F-0B193D30820C}"/>
              </a:ext>
            </a:extLst>
          </p:cNvPr>
          <p:cNvSpPr>
            <a:spLocks noGrp="1"/>
          </p:cNvSpPr>
          <p:nvPr>
            <p:ph type="body" sz="quarter" idx="13"/>
          </p:nvPr>
        </p:nvSpPr>
        <p:spPr>
          <a:xfrm>
            <a:off x="604557" y="1324920"/>
            <a:ext cx="5622072" cy="3975737"/>
          </a:xfrm>
        </p:spPr>
        <p:txBody>
          <a:bodyPr/>
          <a:lstStyle/>
          <a:p>
            <a:r>
              <a:rPr lang="fr-BE" dirty="0"/>
              <a:t>Nous avons donc choisi QGIS comme logiciel socle en alternative aux logiciels propriétaires pour ses nombreuses qualités :</a:t>
            </a:r>
          </a:p>
          <a:p>
            <a:endParaRPr lang="fr-BE" dirty="0"/>
          </a:p>
          <a:p>
            <a:pPr marL="561975" lvl="1" indent="-285750"/>
            <a:r>
              <a:rPr lang="fr-BE" sz="1800" b="1" dirty="0"/>
              <a:t>Accessible au plus grand nombre sans limitation</a:t>
            </a:r>
          </a:p>
          <a:p>
            <a:pPr marL="561975" lvl="1" indent="-285750"/>
            <a:r>
              <a:rPr lang="fr-BE" sz="1800" b="1" dirty="0"/>
              <a:t>Multilingue </a:t>
            </a:r>
            <a:r>
              <a:rPr lang="fr-BE" sz="1800" dirty="0"/>
              <a:t>et diffusé </a:t>
            </a:r>
            <a:r>
              <a:rPr lang="fr-BE" sz="1800" b="1" dirty="0"/>
              <a:t>mondialement</a:t>
            </a:r>
          </a:p>
          <a:p>
            <a:pPr marL="561975" lvl="1" indent="-285750"/>
            <a:r>
              <a:rPr lang="fr-BE" sz="1800" b="1" dirty="0"/>
              <a:t>Inter-opérable : </a:t>
            </a:r>
            <a:r>
              <a:rPr lang="fr-BE" sz="1800" dirty="0"/>
              <a:t> lit et écrit les standards du marché (et les autres), se connecte aux bases externes courantes et surtout aux bases que nous construisons en interne</a:t>
            </a:r>
          </a:p>
          <a:p>
            <a:pPr marL="561975" lvl="1" indent="-285750"/>
            <a:r>
              <a:rPr lang="fr-BE" sz="1800" b="1" dirty="0"/>
              <a:t>Applications multi métiers</a:t>
            </a:r>
          </a:p>
          <a:p>
            <a:pPr marL="561975" lvl="1" indent="-285750"/>
            <a:r>
              <a:rPr lang="fr-BE" sz="1800" b="1" dirty="0"/>
              <a:t>Modifiable </a:t>
            </a:r>
            <a:r>
              <a:rPr lang="fr-BE" sz="1800" dirty="0"/>
              <a:t>grâce sa licence Open source (#</a:t>
            </a:r>
            <a:r>
              <a:rPr lang="fr-BE" sz="1800" dirty="0" err="1"/>
              <a:t>PimpMyQgis</a:t>
            </a:r>
            <a:r>
              <a:rPr lang="fr-BE" sz="1800" dirty="0"/>
              <a:t> ?)</a:t>
            </a:r>
          </a:p>
          <a:p>
            <a:pPr marL="561975" lvl="1" indent="-285750"/>
            <a:r>
              <a:rPr lang="fr-BE" sz="1800" b="1" dirty="0"/>
              <a:t>De niveau professionnel</a:t>
            </a:r>
            <a:r>
              <a:rPr lang="fr-BE" sz="1800" dirty="0"/>
              <a:t> et suffisamment </a:t>
            </a:r>
            <a:r>
              <a:rPr lang="fr-BE" sz="1800" b="1" dirty="0"/>
              <a:t>stable</a:t>
            </a:r>
          </a:p>
          <a:p>
            <a:pPr marL="561975" lvl="1" indent="-285750"/>
            <a:r>
              <a:rPr lang="fr-BE" sz="1800" b="1" dirty="0"/>
              <a:t>Communauté </a:t>
            </a:r>
            <a:r>
              <a:rPr lang="fr-BE" sz="1800" dirty="0"/>
              <a:t>très étendue</a:t>
            </a:r>
          </a:p>
          <a:p>
            <a:pPr marL="561975" lvl="1" indent="-285750"/>
            <a:r>
              <a:rPr lang="fr-BE" sz="1800" dirty="0"/>
              <a:t>…</a:t>
            </a:r>
          </a:p>
          <a:p>
            <a:pPr lvl="1" indent="0">
              <a:buNone/>
            </a:pPr>
            <a:endParaRPr lang="fr-BE" dirty="0"/>
          </a:p>
        </p:txBody>
      </p:sp>
      <p:sp>
        <p:nvSpPr>
          <p:cNvPr id="4" name="Espace réservé du pied de page 3">
            <a:extLst>
              <a:ext uri="{FF2B5EF4-FFF2-40B4-BE49-F238E27FC236}">
                <a16:creationId xmlns:a16="http://schemas.microsoft.com/office/drawing/2014/main" id="{73C28B75-5656-4AD4-AC10-5B82E0997737}"/>
              </a:ext>
            </a:extLst>
          </p:cNvPr>
          <p:cNvSpPr>
            <a:spLocks noGrp="1"/>
          </p:cNvSpPr>
          <p:nvPr>
            <p:ph type="ftr" sz="quarter" idx="15"/>
          </p:nvPr>
        </p:nvSpPr>
        <p:spPr/>
        <p:txBody>
          <a:bodyPr/>
          <a:lstStyle/>
          <a:p>
            <a:r>
              <a:rPr lang="fr-FR"/>
              <a:t>QGIS, les enjeux d’une alternative - Rencontres des Utilisateurs Francophones de QGIS - 15 décembre 2018</a:t>
            </a:r>
            <a:endParaRPr lang="fr-FR" dirty="0"/>
          </a:p>
        </p:txBody>
      </p:sp>
      <p:pic>
        <p:nvPicPr>
          <p:cNvPr id="2050" name="Picture 2" descr="RÃ©sultat de recherche d'images pour &quot;interopÃ©rabilitÃ©&quot;">
            <a:extLst>
              <a:ext uri="{FF2B5EF4-FFF2-40B4-BE49-F238E27FC236}">
                <a16:creationId xmlns:a16="http://schemas.microsoft.com/office/drawing/2014/main" id="{1C2B0A74-1B94-448D-8ED8-03D8E30B0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7886" y="2034398"/>
            <a:ext cx="2952750" cy="2905125"/>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CDC3A5CD-DD54-4F67-8FDF-7817581E881A}"/>
              </a:ext>
            </a:extLst>
          </p:cNvPr>
          <p:cNvSpPr txBox="1"/>
          <p:nvPr/>
        </p:nvSpPr>
        <p:spPr>
          <a:xfrm>
            <a:off x="6348364" y="5673963"/>
            <a:ext cx="3855179" cy="923330"/>
          </a:xfrm>
          <a:prstGeom prst="rect">
            <a:avLst/>
          </a:prstGeom>
          <a:noFill/>
        </p:spPr>
        <p:txBody>
          <a:bodyPr wrap="square" rtlCol="0">
            <a:spAutoFit/>
          </a:bodyPr>
          <a:lstStyle/>
          <a:p>
            <a:pPr algn="ctr"/>
            <a:r>
              <a:rPr lang="fr-FR" i="1" dirty="0"/>
              <a:t>Pour ouvrir et traiter une donnée spatiale comme on ouvre un document Word</a:t>
            </a:r>
          </a:p>
        </p:txBody>
      </p:sp>
      <p:pic>
        <p:nvPicPr>
          <p:cNvPr id="2054" name="Picture 6" descr="RÃ©sultat de recherche d'images pour &quot;couteau suisse&quot;">
            <a:extLst>
              <a:ext uri="{FF2B5EF4-FFF2-40B4-BE49-F238E27FC236}">
                <a16:creationId xmlns:a16="http://schemas.microsoft.com/office/drawing/2014/main" id="{DD383A88-76C8-4DF1-B127-A3FF6C55FC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583" b="17526"/>
          <a:stretch/>
        </p:blipFill>
        <p:spPr bwMode="auto">
          <a:xfrm>
            <a:off x="962933" y="5318165"/>
            <a:ext cx="2645952" cy="2156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701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46">
            <a:extLst>
              <a:ext uri="{FF2B5EF4-FFF2-40B4-BE49-F238E27FC236}">
                <a16:creationId xmlns:a16="http://schemas.microsoft.com/office/drawing/2014/main" id="{799A8B4F-0FED-46C0-9186-5A8E116D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6442" y="0"/>
            <a:ext cx="5685370" cy="755967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48">
            <a:extLst>
              <a:ext uri="{FF2B5EF4-FFF2-40B4-BE49-F238E27FC236}">
                <a16:creationId xmlns:a16="http://schemas.microsoft.com/office/drawing/2014/main" id="{DA6861EE-7660-46C9-80BD-173B8F745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0691812" cy="7559675"/>
          </a:xfrm>
          <a:prstGeom prst="rect">
            <a:avLst/>
          </a:prstGeom>
        </p:spPr>
      </p:pic>
      <p:sp>
        <p:nvSpPr>
          <p:cNvPr id="2" name="Titre 1">
            <a:extLst>
              <a:ext uri="{FF2B5EF4-FFF2-40B4-BE49-F238E27FC236}">
                <a16:creationId xmlns:a16="http://schemas.microsoft.com/office/drawing/2014/main" id="{A529480B-E6B0-47EB-91A0-8805FF24CBC8}"/>
              </a:ext>
            </a:extLst>
          </p:cNvPr>
          <p:cNvSpPr>
            <a:spLocks noGrp="1"/>
          </p:cNvSpPr>
          <p:nvPr>
            <p:ph type="title"/>
          </p:nvPr>
        </p:nvSpPr>
        <p:spPr>
          <a:xfrm>
            <a:off x="704901" y="457656"/>
            <a:ext cx="5541159" cy="896610"/>
          </a:xfrm>
        </p:spPr>
        <p:txBody>
          <a:bodyPr vert="horz" lIns="91440" tIns="45720" rIns="91440" bIns="45720" rtlCol="0" anchor="ctr">
            <a:normAutofit fontScale="90000"/>
          </a:bodyPr>
          <a:lstStyle/>
          <a:p>
            <a:r>
              <a:rPr lang="fr-FR" sz="3200" dirty="0"/>
              <a:t>Mais comment faire changer d’outil à des centaines d’utilisateurs ?</a:t>
            </a:r>
          </a:p>
        </p:txBody>
      </p:sp>
      <p:sp>
        <p:nvSpPr>
          <p:cNvPr id="4" name="Espace réservé du texte 3">
            <a:extLst>
              <a:ext uri="{FF2B5EF4-FFF2-40B4-BE49-F238E27FC236}">
                <a16:creationId xmlns:a16="http://schemas.microsoft.com/office/drawing/2014/main" id="{710E36C2-6ACE-422A-8375-41DFDD382132}"/>
              </a:ext>
            </a:extLst>
          </p:cNvPr>
          <p:cNvSpPr>
            <a:spLocks noGrp="1"/>
          </p:cNvSpPr>
          <p:nvPr>
            <p:ph type="body" sz="quarter" idx="13"/>
          </p:nvPr>
        </p:nvSpPr>
        <p:spPr>
          <a:xfrm>
            <a:off x="704901" y="1597660"/>
            <a:ext cx="4301541" cy="5262818"/>
          </a:xfrm>
        </p:spPr>
        <p:txBody>
          <a:bodyPr vert="horz" lIns="91440" tIns="45720" rIns="91440" bIns="45720" rtlCol="0" anchor="ctr">
            <a:normAutofit/>
          </a:bodyPr>
          <a:lstStyle/>
          <a:p>
            <a:pPr marL="285750" indent="-228600" defTabSz="914400">
              <a:buFont typeface="Arial" panose="020B0604020202020204" pitchFamily="34" charset="0"/>
              <a:buChar char="•"/>
            </a:pPr>
            <a:r>
              <a:rPr lang="fr-FR" sz="1800" b="1" dirty="0"/>
              <a:t>Chaque société du groupe a hérité de son(ses) logiciel(s) historique(s)</a:t>
            </a:r>
          </a:p>
          <a:p>
            <a:pPr marL="285750" indent="-228600" defTabSz="914400">
              <a:buFont typeface="Arial" panose="020B0604020202020204" pitchFamily="34" charset="0"/>
              <a:buChar char="•"/>
            </a:pPr>
            <a:r>
              <a:rPr lang="fr-FR" sz="1800" b="1" dirty="0" err="1"/>
              <a:t>Antea</a:t>
            </a:r>
            <a:r>
              <a:rPr lang="fr-FR" sz="1800" b="1" dirty="0"/>
              <a:t> </a:t>
            </a:r>
            <a:r>
              <a:rPr lang="fr-FR" sz="1800" dirty="0"/>
              <a:t>était auparavant une filiale du BRGM et en a hérité la présence du logiciel </a:t>
            </a:r>
            <a:r>
              <a:rPr lang="fr-FR" sz="1800" dirty="0" err="1"/>
              <a:t>Mapinfo</a:t>
            </a:r>
            <a:r>
              <a:rPr lang="fr-FR" sz="1800" dirty="0"/>
              <a:t> comme outil SIG de </a:t>
            </a:r>
            <a:r>
              <a:rPr lang="fr-FR" sz="1800" dirty="0" err="1"/>
              <a:t>reference</a:t>
            </a:r>
            <a:r>
              <a:rPr lang="fr-FR" sz="1800" dirty="0"/>
              <a:t>.</a:t>
            </a:r>
          </a:p>
          <a:p>
            <a:pPr marL="285750" indent="-228600" defTabSz="914400">
              <a:buFont typeface="Arial" panose="020B0604020202020204" pitchFamily="34" charset="0"/>
              <a:buChar char="•"/>
            </a:pPr>
            <a:r>
              <a:rPr lang="fr-FR" sz="1800" b="1" dirty="0"/>
              <a:t>Groupe IRH </a:t>
            </a:r>
            <a:r>
              <a:rPr lang="fr-FR" sz="1800" dirty="0"/>
              <a:t>(IRH Ingénieurs Conseils et ICF environnement) dispose pour sa part du logiciel ESRI comme outil de référence.</a:t>
            </a:r>
          </a:p>
          <a:p>
            <a:pPr marL="285750" indent="-228600" defTabSz="914400">
              <a:buFont typeface="Arial" panose="020B0604020202020204" pitchFamily="34" charset="0"/>
              <a:buChar char="•"/>
            </a:pPr>
            <a:r>
              <a:rPr lang="fr-FR" sz="1800" b="1" dirty="0" err="1"/>
              <a:t>Geo-Hyd</a:t>
            </a:r>
            <a:r>
              <a:rPr lang="fr-FR" sz="1800" dirty="0"/>
              <a:t>, multi-outils, plutôt orienté outils SIG ESRI mais également QGIS</a:t>
            </a:r>
          </a:p>
          <a:p>
            <a:pPr marL="285750" indent="-228600" defTabSz="914400">
              <a:buFont typeface="Arial" panose="020B0604020202020204" pitchFamily="34" charset="0"/>
              <a:buChar char="•"/>
            </a:pPr>
            <a:r>
              <a:rPr lang="fr-FR" sz="1800" dirty="0"/>
              <a:t>Des sociétés différents, des équipes avec leurs habitudes et expertises respectives.</a:t>
            </a:r>
          </a:p>
          <a:p>
            <a:pPr marL="285750" indent="-228600" defTabSz="914400">
              <a:buFont typeface="Arial" panose="020B0604020202020204" pitchFamily="34" charset="0"/>
              <a:buChar char="•"/>
            </a:pPr>
            <a:r>
              <a:rPr lang="fr-FR" sz="1800" dirty="0"/>
              <a:t>Pour fluidifier les échanges, encourager les réseaux… quoi de mieux qu’un outil commun ?</a:t>
            </a:r>
          </a:p>
        </p:txBody>
      </p:sp>
      <p:sp>
        <p:nvSpPr>
          <p:cNvPr id="59" name="Oval 50">
            <a:extLst>
              <a:ext uri="{FF2B5EF4-FFF2-40B4-BE49-F238E27FC236}">
                <a16:creationId xmlns:a16="http://schemas.microsoft.com/office/drawing/2014/main" id="{38A69B74-22E3-47CC-823F-18BE7930C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0325" y="3263609"/>
            <a:ext cx="2340367" cy="2941800"/>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3318" y="2"/>
            <a:ext cx="3538495" cy="377889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2" name="Image 41">
            <a:extLst>
              <a:ext uri="{FF2B5EF4-FFF2-40B4-BE49-F238E27FC236}">
                <a16:creationId xmlns:a16="http://schemas.microsoft.com/office/drawing/2014/main" id="{B7D2CDAD-BE3C-4254-864D-B1AC8FD3D1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81972" y="597650"/>
            <a:ext cx="2811371" cy="1947636"/>
          </a:xfrm>
          <a:prstGeom prst="rect">
            <a:avLst/>
          </a:prstGeom>
        </p:spPr>
      </p:pic>
      <p:pic>
        <p:nvPicPr>
          <p:cNvPr id="40" name="Image 39">
            <a:extLst>
              <a:ext uri="{FF2B5EF4-FFF2-40B4-BE49-F238E27FC236}">
                <a16:creationId xmlns:a16="http://schemas.microsoft.com/office/drawing/2014/main" id="{C181A902-1DF6-4A7B-A77C-C3DDCCC176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12308" y="4132450"/>
            <a:ext cx="1584793" cy="1175814"/>
          </a:xfrm>
          <a:prstGeom prst="rect">
            <a:avLst/>
          </a:prstGeom>
        </p:spPr>
      </p:pic>
      <p:sp>
        <p:nvSpPr>
          <p:cNvPr id="3" name="Espace réservé du pied de page 2">
            <a:extLst>
              <a:ext uri="{FF2B5EF4-FFF2-40B4-BE49-F238E27FC236}">
                <a16:creationId xmlns:a16="http://schemas.microsoft.com/office/drawing/2014/main" id="{9B914CCA-1B06-4536-991C-09F5F65A68D5}"/>
              </a:ext>
            </a:extLst>
          </p:cNvPr>
          <p:cNvSpPr>
            <a:spLocks noGrp="1"/>
          </p:cNvSpPr>
          <p:nvPr>
            <p:ph type="ftr" sz="quarter" idx="15"/>
          </p:nvPr>
        </p:nvSpPr>
        <p:spPr>
          <a:xfrm>
            <a:off x="706526" y="6860478"/>
            <a:ext cx="5112228" cy="346201"/>
          </a:xfrm>
        </p:spPr>
        <p:txBody>
          <a:bodyPr vert="horz" lIns="91440" tIns="45720" rIns="91440" bIns="45720" rtlCol="0" anchor="ctr">
            <a:normAutofit/>
          </a:bodyPr>
          <a:lstStyle/>
          <a:p>
            <a:pPr algn="l">
              <a:lnSpc>
                <a:spcPct val="90000"/>
              </a:lnSpc>
              <a:spcAft>
                <a:spcPts val="600"/>
              </a:spcAft>
            </a:pPr>
            <a:r>
              <a:rPr lang="en-US" sz="900" kern="1200" dirty="0">
                <a:solidFill>
                  <a:srgbClr val="898989"/>
                </a:solidFill>
                <a:latin typeface="+mn-lt"/>
                <a:ea typeface="+mn-ea"/>
                <a:cs typeface="+mn-cs"/>
              </a:rPr>
              <a:t>QGIS, les </a:t>
            </a:r>
            <a:r>
              <a:rPr lang="en-US" sz="900" kern="1200" dirty="0" err="1">
                <a:solidFill>
                  <a:srgbClr val="898989"/>
                </a:solidFill>
                <a:latin typeface="+mn-lt"/>
                <a:ea typeface="+mn-ea"/>
                <a:cs typeface="+mn-cs"/>
              </a:rPr>
              <a:t>enjeux</a:t>
            </a:r>
            <a:r>
              <a:rPr lang="en-US" sz="900" kern="1200" dirty="0">
                <a:solidFill>
                  <a:srgbClr val="898989"/>
                </a:solidFill>
                <a:latin typeface="+mn-lt"/>
                <a:ea typeface="+mn-ea"/>
                <a:cs typeface="+mn-cs"/>
              </a:rPr>
              <a:t> </a:t>
            </a:r>
            <a:r>
              <a:rPr lang="en-US" sz="900" kern="1200" dirty="0" err="1">
                <a:solidFill>
                  <a:srgbClr val="898989"/>
                </a:solidFill>
                <a:latin typeface="+mn-lt"/>
                <a:ea typeface="+mn-ea"/>
                <a:cs typeface="+mn-cs"/>
              </a:rPr>
              <a:t>d’une</a:t>
            </a:r>
            <a:r>
              <a:rPr lang="en-US" sz="900" kern="1200" dirty="0">
                <a:solidFill>
                  <a:srgbClr val="898989"/>
                </a:solidFill>
                <a:latin typeface="+mn-lt"/>
                <a:ea typeface="+mn-ea"/>
                <a:cs typeface="+mn-cs"/>
              </a:rPr>
              <a:t> alternative - Rencontres des </a:t>
            </a:r>
            <a:r>
              <a:rPr lang="en-US" sz="900" kern="1200" dirty="0" err="1">
                <a:solidFill>
                  <a:srgbClr val="898989"/>
                </a:solidFill>
                <a:latin typeface="+mn-lt"/>
                <a:ea typeface="+mn-ea"/>
                <a:cs typeface="+mn-cs"/>
              </a:rPr>
              <a:t>Utilisateurs</a:t>
            </a:r>
            <a:r>
              <a:rPr lang="en-US" sz="900" kern="1200" dirty="0">
                <a:solidFill>
                  <a:srgbClr val="898989"/>
                </a:solidFill>
                <a:latin typeface="+mn-lt"/>
                <a:ea typeface="+mn-ea"/>
                <a:cs typeface="+mn-cs"/>
              </a:rPr>
              <a:t> Francophones de QGIS - 15 </a:t>
            </a:r>
            <a:r>
              <a:rPr lang="en-US" sz="900" kern="1200" dirty="0" err="1">
                <a:solidFill>
                  <a:srgbClr val="898989"/>
                </a:solidFill>
                <a:latin typeface="+mn-lt"/>
                <a:ea typeface="+mn-ea"/>
                <a:cs typeface="+mn-cs"/>
              </a:rPr>
              <a:t>décembre</a:t>
            </a:r>
            <a:r>
              <a:rPr lang="en-US" sz="900" kern="1200" dirty="0">
                <a:solidFill>
                  <a:srgbClr val="898989"/>
                </a:solidFill>
                <a:latin typeface="+mn-lt"/>
                <a:ea typeface="+mn-ea"/>
                <a:cs typeface="+mn-cs"/>
              </a:rPr>
              <a:t> 2018</a:t>
            </a:r>
          </a:p>
        </p:txBody>
      </p:sp>
      <p:sp>
        <p:nvSpPr>
          <p:cNvPr id="61"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4433" y="4694284"/>
            <a:ext cx="2747379" cy="2865391"/>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1" name="Image 40">
            <a:extLst>
              <a:ext uri="{FF2B5EF4-FFF2-40B4-BE49-F238E27FC236}">
                <a16:creationId xmlns:a16="http://schemas.microsoft.com/office/drawing/2014/main" id="{2464978A-5DF1-4611-ADF8-B8D8AB3FF49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60492" y="5704251"/>
            <a:ext cx="2132851" cy="1468730"/>
          </a:xfrm>
          <a:prstGeom prst="rect">
            <a:avLst/>
          </a:prstGeom>
        </p:spPr>
      </p:pic>
    </p:spTree>
    <p:extLst>
      <p:ext uri="{BB962C8B-B14F-4D97-AF65-F5344CB8AC3E}">
        <p14:creationId xmlns:p14="http://schemas.microsoft.com/office/powerpoint/2010/main" val="397374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DC9DDB-F327-44C5-AB29-42AC15D1A914}"/>
              </a:ext>
            </a:extLst>
          </p:cNvPr>
          <p:cNvSpPr>
            <a:spLocks noGrp="1"/>
          </p:cNvSpPr>
          <p:nvPr>
            <p:ph type="title"/>
          </p:nvPr>
        </p:nvSpPr>
        <p:spPr/>
        <p:txBody>
          <a:bodyPr/>
          <a:lstStyle/>
          <a:p>
            <a:r>
              <a:rPr lang="fr-FR" dirty="0"/>
              <a:t>Etudier la situation, évaluer les besoins</a:t>
            </a:r>
          </a:p>
        </p:txBody>
      </p:sp>
      <p:sp>
        <p:nvSpPr>
          <p:cNvPr id="3" name="Espace réservé du texte 2">
            <a:extLst>
              <a:ext uri="{FF2B5EF4-FFF2-40B4-BE49-F238E27FC236}">
                <a16:creationId xmlns:a16="http://schemas.microsoft.com/office/drawing/2014/main" id="{36808EE0-B20C-43D0-B9DA-30BB9F4C3555}"/>
              </a:ext>
            </a:extLst>
          </p:cNvPr>
          <p:cNvSpPr>
            <a:spLocks noGrp="1"/>
          </p:cNvSpPr>
          <p:nvPr>
            <p:ph type="body" sz="quarter" idx="13"/>
          </p:nvPr>
        </p:nvSpPr>
        <p:spPr>
          <a:xfrm>
            <a:off x="360362" y="1362891"/>
            <a:ext cx="9134529" cy="1921944"/>
          </a:xfrm>
        </p:spPr>
        <p:txBody>
          <a:bodyPr/>
          <a:lstStyle/>
          <a:p>
            <a:pPr marL="285750" indent="-285750" algn="just">
              <a:buFont typeface="Arial" panose="020B0604020202020204" pitchFamily="34" charset="0"/>
              <a:buChar char="•"/>
            </a:pPr>
            <a:r>
              <a:rPr lang="fr-FR" sz="1800" dirty="0"/>
              <a:t>Pour changer massivement de solution logicielle, il faut</a:t>
            </a:r>
            <a:r>
              <a:rPr lang="fr-FR" sz="1800" b="1" dirty="0"/>
              <a:t> vaincre la peur fondamentale de perdre « ses  fonctionnalités », « ses  habitudes » </a:t>
            </a:r>
            <a:r>
              <a:rPr lang="fr-FR" sz="1800" dirty="0"/>
              <a:t>construites autour d’un logiciel</a:t>
            </a:r>
          </a:p>
          <a:p>
            <a:pPr marL="285750" indent="-285750" algn="just">
              <a:buFont typeface="Arial" panose="020B0604020202020204" pitchFamily="34" charset="0"/>
              <a:buChar char="•"/>
            </a:pPr>
            <a:r>
              <a:rPr lang="fr-FR" sz="1800" dirty="0"/>
              <a:t>Il faut montrer qu’</a:t>
            </a:r>
            <a:r>
              <a:rPr lang="fr-FR" sz="1800" b="1" dirty="0"/>
              <a:t>on ne perd pas ses compétences déjà acquises </a:t>
            </a:r>
            <a:r>
              <a:rPr lang="fr-FR" sz="1800" dirty="0"/>
              <a:t>sur un logiciel par l’établissement de ponts entre les logiciels.</a:t>
            </a:r>
          </a:p>
          <a:p>
            <a:pPr marL="285750" indent="-285750" algn="just">
              <a:buFont typeface="Arial" panose="020B0604020202020204" pitchFamily="34" charset="0"/>
              <a:buChar char="•"/>
            </a:pPr>
            <a:r>
              <a:rPr lang="fr-FR" sz="1800" dirty="0"/>
              <a:t>On réalise un </a:t>
            </a:r>
            <a:r>
              <a:rPr lang="fr-FR" sz="1800" b="1" dirty="0"/>
              <a:t>état des lieux </a:t>
            </a:r>
            <a:r>
              <a:rPr lang="fr-FR" sz="1800" dirty="0"/>
              <a:t>sur différents aspects : </a:t>
            </a:r>
            <a:r>
              <a:rPr lang="fr-FR" sz="1800" b="1" dirty="0"/>
              <a:t>financiers</a:t>
            </a:r>
            <a:r>
              <a:rPr lang="fr-FR" sz="1800" dirty="0"/>
              <a:t>, </a:t>
            </a:r>
            <a:r>
              <a:rPr lang="fr-FR" sz="1800" b="1" dirty="0"/>
              <a:t>techniques</a:t>
            </a:r>
            <a:r>
              <a:rPr lang="fr-FR" sz="1800" dirty="0"/>
              <a:t> et surtout </a:t>
            </a:r>
            <a:r>
              <a:rPr lang="fr-FR" sz="1800" b="1" dirty="0">
                <a:solidFill>
                  <a:srgbClr val="FF0000"/>
                </a:solidFill>
              </a:rPr>
              <a:t>humain</a:t>
            </a:r>
          </a:p>
        </p:txBody>
      </p:sp>
      <p:sp>
        <p:nvSpPr>
          <p:cNvPr id="4" name="Espace réservé du pied de page 3">
            <a:extLst>
              <a:ext uri="{FF2B5EF4-FFF2-40B4-BE49-F238E27FC236}">
                <a16:creationId xmlns:a16="http://schemas.microsoft.com/office/drawing/2014/main" id="{68662EFF-692A-41F9-8572-A11B50F5F2AF}"/>
              </a:ext>
            </a:extLst>
          </p:cNvPr>
          <p:cNvSpPr>
            <a:spLocks noGrp="1"/>
          </p:cNvSpPr>
          <p:nvPr>
            <p:ph type="ftr" sz="quarter" idx="15"/>
          </p:nvPr>
        </p:nvSpPr>
        <p:spPr/>
        <p:txBody>
          <a:bodyPr/>
          <a:lstStyle/>
          <a:p>
            <a:r>
              <a:rPr lang="fr-FR"/>
              <a:t>QGIS, les enjeux d’une alternative - Rencontres des Utilisateurs Francophones de QGIS - 15 décembre 2018</a:t>
            </a:r>
            <a:endParaRPr lang="fr-FR" dirty="0"/>
          </a:p>
        </p:txBody>
      </p:sp>
      <p:sp>
        <p:nvSpPr>
          <p:cNvPr id="5" name="Rectangle 4">
            <a:extLst>
              <a:ext uri="{FF2B5EF4-FFF2-40B4-BE49-F238E27FC236}">
                <a16:creationId xmlns:a16="http://schemas.microsoft.com/office/drawing/2014/main" id="{0C9473B5-48A3-4F09-AAAA-327272F231F4}"/>
              </a:ext>
            </a:extLst>
          </p:cNvPr>
          <p:cNvSpPr/>
          <p:nvPr/>
        </p:nvSpPr>
        <p:spPr>
          <a:xfrm>
            <a:off x="247469" y="3528364"/>
            <a:ext cx="4845050" cy="3601331"/>
          </a:xfrm>
          <a:prstGeom prst="rect">
            <a:avLst/>
          </a:prstGeom>
          <a:ln>
            <a:solidFill>
              <a:schemeClr val="accent6">
                <a:lumMod val="60000"/>
                <a:lumOff val="40000"/>
              </a:schemeClr>
            </a:solidFill>
          </a:ln>
        </p:spPr>
        <p:txBody>
          <a:bodyPr vert="horz" lIns="91440" tIns="45720" rIns="91440" bIns="45720" rtlCol="0">
            <a:noAutofit/>
          </a:bodyPr>
          <a:lstStyle/>
          <a:p>
            <a:pPr algn="just" defTabSz="1007943">
              <a:lnSpc>
                <a:spcPct val="90000"/>
              </a:lnSpc>
              <a:spcBef>
                <a:spcPts val="1102"/>
              </a:spcBef>
            </a:pPr>
            <a:r>
              <a:rPr lang="fr-FR" sz="1600" b="1" dirty="0">
                <a:solidFill>
                  <a:schemeClr val="accent1"/>
                </a:solidFill>
              </a:rPr>
              <a:t>L’engrenage des développements internes</a:t>
            </a:r>
          </a:p>
          <a:p>
            <a:pPr algn="just" defTabSz="1007943">
              <a:lnSpc>
                <a:spcPct val="90000"/>
              </a:lnSpc>
              <a:spcBef>
                <a:spcPts val="1102"/>
              </a:spcBef>
            </a:pPr>
            <a:r>
              <a:rPr lang="fr-FR" sz="1600" b="1" dirty="0">
                <a:solidFill>
                  <a:schemeClr val="accent1"/>
                </a:solidFill>
              </a:rPr>
              <a:t>SYSTGEO (ANTEA) </a:t>
            </a:r>
            <a:r>
              <a:rPr lang="fr-FR" sz="1600" dirty="0">
                <a:solidFill>
                  <a:schemeClr val="accent1"/>
                </a:solidFill>
              </a:rPr>
              <a:t>: Desservir de la donnée selon des critères géographiques et thématiques de façon simple et sans serveur web. </a:t>
            </a:r>
          </a:p>
          <a:p>
            <a:pPr marL="285750" indent="-285750" algn="just" defTabSz="1007943">
              <a:lnSpc>
                <a:spcPct val="90000"/>
              </a:lnSpc>
              <a:spcBef>
                <a:spcPts val="1102"/>
              </a:spcBef>
              <a:buFont typeface="Wingdings" panose="05000000000000000000" pitchFamily="2" charset="2"/>
              <a:buChar char="Ø"/>
            </a:pPr>
            <a:r>
              <a:rPr lang="fr-FR" sz="1600" dirty="0">
                <a:solidFill>
                  <a:schemeClr val="accent1"/>
                </a:solidFill>
              </a:rPr>
              <a:t>Conséquence : outil populaire et efficace malgré ses défauts, mais augmentation des besoins en licences de </a:t>
            </a:r>
            <a:r>
              <a:rPr lang="fr-FR" sz="1600" dirty="0" err="1">
                <a:solidFill>
                  <a:schemeClr val="accent1"/>
                </a:solidFill>
              </a:rPr>
              <a:t>Mapinfo</a:t>
            </a:r>
            <a:endParaRPr lang="fr-FR" sz="1600" dirty="0">
              <a:solidFill>
                <a:schemeClr val="accent1"/>
              </a:solidFill>
            </a:endParaRPr>
          </a:p>
          <a:p>
            <a:pPr algn="just" defTabSz="1007943">
              <a:lnSpc>
                <a:spcPct val="90000"/>
              </a:lnSpc>
              <a:spcBef>
                <a:spcPts val="1102"/>
              </a:spcBef>
            </a:pPr>
            <a:r>
              <a:rPr lang="fr-FR" sz="1600" b="1" dirty="0">
                <a:solidFill>
                  <a:schemeClr val="accent1"/>
                </a:solidFill>
              </a:rPr>
              <a:t>PHARE (IRH) </a:t>
            </a:r>
            <a:r>
              <a:rPr lang="fr-FR" sz="1600" dirty="0">
                <a:solidFill>
                  <a:schemeClr val="accent1"/>
                </a:solidFill>
              </a:rPr>
              <a:t>: Outil d’aide à la décision pour la gestion des systèmes d’assainissement basé en partie sur les solutions ESRI </a:t>
            </a:r>
          </a:p>
          <a:p>
            <a:pPr marL="285750" indent="-285750" algn="just" defTabSz="1007943">
              <a:lnSpc>
                <a:spcPct val="90000"/>
              </a:lnSpc>
              <a:spcBef>
                <a:spcPts val="1102"/>
              </a:spcBef>
              <a:buFont typeface="Wingdings" panose="05000000000000000000" pitchFamily="2" charset="2"/>
              <a:buChar char="Ø"/>
            </a:pPr>
            <a:r>
              <a:rPr lang="fr-FR" sz="1600" dirty="0">
                <a:solidFill>
                  <a:schemeClr val="accent1"/>
                </a:solidFill>
              </a:rPr>
              <a:t>Conséquence : outil utilisé également en interne, et utilisation par défaut des solutions ESRI comme socle SIG</a:t>
            </a:r>
          </a:p>
        </p:txBody>
      </p:sp>
      <p:pic>
        <p:nvPicPr>
          <p:cNvPr id="3074" name="Picture 2" descr="http://l1d.fr/wp-content/uploads/2015/11/trou-noir-1.jpg">
            <a:extLst>
              <a:ext uri="{FF2B5EF4-FFF2-40B4-BE49-F238E27FC236}">
                <a16:creationId xmlns:a16="http://schemas.microsoft.com/office/drawing/2014/main" id="{8341F745-3912-4950-9825-6D400D01E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4186" y="4075983"/>
            <a:ext cx="4572000" cy="228633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Ã©sultat de recherche d'images pour &quot;QGIS&quot;">
            <a:extLst>
              <a:ext uri="{FF2B5EF4-FFF2-40B4-BE49-F238E27FC236}">
                <a16:creationId xmlns:a16="http://schemas.microsoft.com/office/drawing/2014/main" id="{12231B5A-7FCC-4F0D-9C7E-EDB3C76C3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730" y="4929491"/>
            <a:ext cx="399539" cy="399539"/>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65797A1E-A4A2-4C12-B603-B1F99C0E7997}"/>
              </a:ext>
            </a:extLst>
          </p:cNvPr>
          <p:cNvSpPr txBox="1"/>
          <p:nvPr/>
        </p:nvSpPr>
        <p:spPr>
          <a:xfrm>
            <a:off x="5764185" y="6362322"/>
            <a:ext cx="4571999" cy="584775"/>
          </a:xfrm>
          <a:prstGeom prst="rect">
            <a:avLst/>
          </a:prstGeom>
          <a:noFill/>
        </p:spPr>
        <p:txBody>
          <a:bodyPr wrap="square" rtlCol="0">
            <a:spAutoFit/>
          </a:bodyPr>
          <a:lstStyle/>
          <a:p>
            <a:pPr algn="ctr"/>
            <a:r>
              <a:rPr lang="fr-FR" sz="1600" i="1" dirty="0">
                <a:solidFill>
                  <a:schemeClr val="accent1"/>
                </a:solidFill>
              </a:rPr>
              <a:t>« Pour la première fois, la NASA observe quelque chose sortir d’un trou noir » (L1d.fr)</a:t>
            </a:r>
          </a:p>
        </p:txBody>
      </p:sp>
      <p:sp>
        <p:nvSpPr>
          <p:cNvPr id="9" name="ZoneTexte 8">
            <a:extLst>
              <a:ext uri="{FF2B5EF4-FFF2-40B4-BE49-F238E27FC236}">
                <a16:creationId xmlns:a16="http://schemas.microsoft.com/office/drawing/2014/main" id="{C011FF3A-115B-44CD-976A-F44502601A41}"/>
              </a:ext>
            </a:extLst>
          </p:cNvPr>
          <p:cNvSpPr txBox="1"/>
          <p:nvPr/>
        </p:nvSpPr>
        <p:spPr>
          <a:xfrm flipH="1">
            <a:off x="5936104" y="3410505"/>
            <a:ext cx="4230453" cy="461665"/>
          </a:xfrm>
          <a:prstGeom prst="rect">
            <a:avLst/>
          </a:prstGeom>
          <a:noFill/>
        </p:spPr>
        <p:txBody>
          <a:bodyPr wrap="square" rtlCol="0">
            <a:spAutoFit/>
          </a:bodyPr>
          <a:lstStyle/>
          <a:p>
            <a:pPr algn="ctr"/>
            <a:r>
              <a:rPr lang="fr-FR" sz="2400" b="1" dirty="0">
                <a:solidFill>
                  <a:schemeClr val="accent1"/>
                </a:solidFill>
              </a:rPr>
              <a:t>On peut inverser les choses !</a:t>
            </a:r>
          </a:p>
        </p:txBody>
      </p:sp>
    </p:spTree>
    <p:extLst>
      <p:ext uri="{BB962C8B-B14F-4D97-AF65-F5344CB8AC3E}">
        <p14:creationId xmlns:p14="http://schemas.microsoft.com/office/powerpoint/2010/main" val="562036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CE1D7D-FC76-4EC1-AEDA-9643933D1719}"/>
              </a:ext>
            </a:extLst>
          </p:cNvPr>
          <p:cNvSpPr>
            <a:spLocks noGrp="1"/>
          </p:cNvSpPr>
          <p:nvPr>
            <p:ph type="title"/>
          </p:nvPr>
        </p:nvSpPr>
        <p:spPr>
          <a:xfrm>
            <a:off x="2496087" y="623229"/>
            <a:ext cx="7190502" cy="618293"/>
          </a:xfrm>
        </p:spPr>
        <p:txBody>
          <a:bodyPr/>
          <a:lstStyle/>
          <a:p>
            <a:r>
              <a:rPr lang="fr-FR" dirty="0"/>
              <a:t>Atout : les aspects financiers</a:t>
            </a:r>
          </a:p>
        </p:txBody>
      </p:sp>
      <p:sp>
        <p:nvSpPr>
          <p:cNvPr id="3" name="Espace réservé du texte 2">
            <a:extLst>
              <a:ext uri="{FF2B5EF4-FFF2-40B4-BE49-F238E27FC236}">
                <a16:creationId xmlns:a16="http://schemas.microsoft.com/office/drawing/2014/main" id="{3DFC38ED-B237-491F-95F0-FBCD1E53F44A}"/>
              </a:ext>
            </a:extLst>
          </p:cNvPr>
          <p:cNvSpPr>
            <a:spLocks noGrp="1"/>
          </p:cNvSpPr>
          <p:nvPr>
            <p:ph type="body" sz="quarter" idx="13"/>
          </p:nvPr>
        </p:nvSpPr>
        <p:spPr>
          <a:xfrm>
            <a:off x="923871" y="1569658"/>
            <a:ext cx="4007893" cy="878887"/>
          </a:xfrm>
        </p:spPr>
        <p:txBody>
          <a:bodyPr/>
          <a:lstStyle/>
          <a:p>
            <a:pPr marL="285750" indent="-285750">
              <a:buFont typeface="Arial" panose="020B0604020202020204" pitchFamily="34" charset="0"/>
              <a:buChar char="•"/>
            </a:pPr>
            <a:r>
              <a:rPr lang="fr-FR" sz="1800" dirty="0"/>
              <a:t>C’est évidemment un des premiers atouts « évidents » de QGIS. </a:t>
            </a:r>
          </a:p>
          <a:p>
            <a:r>
              <a:rPr lang="fr-FR" sz="1800" dirty="0"/>
              <a:t>Enfin, pas de tous les points de vue…</a:t>
            </a:r>
          </a:p>
        </p:txBody>
      </p:sp>
      <p:sp>
        <p:nvSpPr>
          <p:cNvPr id="4" name="Espace réservé du pied de page 3">
            <a:extLst>
              <a:ext uri="{FF2B5EF4-FFF2-40B4-BE49-F238E27FC236}">
                <a16:creationId xmlns:a16="http://schemas.microsoft.com/office/drawing/2014/main" id="{32A6C86A-F754-48EE-B95A-FE8996AEF9F1}"/>
              </a:ext>
            </a:extLst>
          </p:cNvPr>
          <p:cNvSpPr>
            <a:spLocks noGrp="1"/>
          </p:cNvSpPr>
          <p:nvPr>
            <p:ph type="ftr" sz="quarter" idx="15"/>
          </p:nvPr>
        </p:nvSpPr>
        <p:spPr/>
        <p:txBody>
          <a:bodyPr/>
          <a:lstStyle/>
          <a:p>
            <a:r>
              <a:rPr lang="fr-FR"/>
              <a:t>QGIS, les enjeux d’une alternative - Rencontres des Utilisateurs Francophones de QGIS - 15 décembre 2018</a:t>
            </a:r>
            <a:endParaRPr lang="fr-FR" dirty="0"/>
          </a:p>
        </p:txBody>
      </p:sp>
      <p:pic>
        <p:nvPicPr>
          <p:cNvPr id="6" name="Graphique 5" descr="Tirelire">
            <a:extLst>
              <a:ext uri="{FF2B5EF4-FFF2-40B4-BE49-F238E27FC236}">
                <a16:creationId xmlns:a16="http://schemas.microsoft.com/office/drawing/2014/main" id="{056BE721-0267-4EB3-9B1F-BF27B0752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1687" y="412864"/>
            <a:ext cx="914400" cy="914400"/>
          </a:xfrm>
          <a:prstGeom prst="rect">
            <a:avLst/>
          </a:prstGeom>
        </p:spPr>
      </p:pic>
      <p:pic>
        <p:nvPicPr>
          <p:cNvPr id="9" name="Graphique 8" descr="Centre d’appels">
            <a:extLst>
              <a:ext uri="{FF2B5EF4-FFF2-40B4-BE49-F238E27FC236}">
                <a16:creationId xmlns:a16="http://schemas.microsoft.com/office/drawing/2014/main" id="{ACE342E4-2ADC-4DD8-9AAD-1B3920A6EF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2169" y="1560657"/>
            <a:ext cx="914400" cy="914400"/>
          </a:xfrm>
          <a:prstGeom prst="rect">
            <a:avLst/>
          </a:prstGeom>
        </p:spPr>
      </p:pic>
      <p:sp>
        <p:nvSpPr>
          <p:cNvPr id="10" name="Espace réservé du texte 2">
            <a:extLst>
              <a:ext uri="{FF2B5EF4-FFF2-40B4-BE49-F238E27FC236}">
                <a16:creationId xmlns:a16="http://schemas.microsoft.com/office/drawing/2014/main" id="{A1B176F4-69EB-42BE-964B-708CA8DAAFE8}"/>
              </a:ext>
            </a:extLst>
          </p:cNvPr>
          <p:cNvSpPr txBox="1">
            <a:spLocks/>
          </p:cNvSpPr>
          <p:nvPr/>
        </p:nvSpPr>
        <p:spPr>
          <a:xfrm>
            <a:off x="1741320" y="2936224"/>
            <a:ext cx="3604586" cy="1276080"/>
          </a:xfrm>
          <a:prstGeom prst="rect">
            <a:avLst/>
          </a:prstGeom>
        </p:spPr>
        <p:txBody>
          <a:bodyPr vert="horz" lIns="91440" tIns="45720" rIns="91440" bIns="45720" rtlCol="0">
            <a:noAutofit/>
          </a:bodyPr>
          <a:lstStyle>
            <a:lvl1pPr marL="0" indent="0" algn="l" defTabSz="1007943" rtl="0" eaLnBrk="1" latinLnBrk="0" hangingPunct="1">
              <a:lnSpc>
                <a:spcPct val="90000"/>
              </a:lnSpc>
              <a:spcBef>
                <a:spcPts val="1102"/>
              </a:spcBef>
              <a:buFont typeface="Arial" panose="020B0604020202020204" pitchFamily="34" charset="0"/>
              <a:buNone/>
              <a:tabLst/>
              <a:defRPr sz="1600" kern="1200">
                <a:solidFill>
                  <a:schemeClr val="accent1"/>
                </a:solidFill>
                <a:latin typeface="+mn-lt"/>
                <a:ea typeface="+mn-ea"/>
                <a:cs typeface="+mn-cs"/>
              </a:defRPr>
            </a:lvl1pPr>
            <a:lvl2pPr marL="276225" indent="-138113" algn="l" defTabSz="1007943" rtl="0" eaLnBrk="1" latinLnBrk="0" hangingPunct="1">
              <a:lnSpc>
                <a:spcPct val="90000"/>
              </a:lnSpc>
              <a:spcBef>
                <a:spcPts val="400"/>
              </a:spcBef>
              <a:buFont typeface="Arial" panose="020B0604020202020204" pitchFamily="34" charset="0"/>
              <a:buChar char="•"/>
              <a:tabLst/>
              <a:defRPr sz="1600" kern="1200">
                <a:solidFill>
                  <a:schemeClr val="accent1"/>
                </a:solidFill>
                <a:latin typeface="+mn-lt"/>
                <a:ea typeface="+mn-ea"/>
                <a:cs typeface="+mn-cs"/>
              </a:defRPr>
            </a:lvl2pPr>
            <a:lvl3pPr marL="449263" indent="-138113" algn="l" defTabSz="1007943" rtl="0" eaLnBrk="1" latinLnBrk="0" hangingPunct="1">
              <a:lnSpc>
                <a:spcPct val="90000"/>
              </a:lnSpc>
              <a:spcBef>
                <a:spcPts val="400"/>
              </a:spcBef>
              <a:buFont typeface="Arial" panose="020B0604020202020204" pitchFamily="34" charset="0"/>
              <a:buChar char="•"/>
              <a:tabLst/>
              <a:defRPr sz="1400" kern="1200">
                <a:solidFill>
                  <a:schemeClr val="accent1"/>
                </a:solidFill>
                <a:latin typeface="+mn-lt"/>
                <a:ea typeface="+mn-ea"/>
                <a:cs typeface="+mn-cs"/>
              </a:defRPr>
            </a:lvl3pPr>
            <a:lvl4pPr marL="587375" indent="-138113" algn="l" defTabSz="1007943" rtl="0" eaLnBrk="1" latinLnBrk="0" hangingPunct="1">
              <a:lnSpc>
                <a:spcPct val="90000"/>
              </a:lnSpc>
              <a:spcBef>
                <a:spcPts val="400"/>
              </a:spcBef>
              <a:buFont typeface="Arial" panose="020B0604020202020204" pitchFamily="34" charset="0"/>
              <a:buChar char="•"/>
              <a:tabLst/>
              <a:defRPr sz="1200" kern="1200">
                <a:solidFill>
                  <a:schemeClr val="accent1"/>
                </a:solidFill>
                <a:latin typeface="+mn-lt"/>
                <a:ea typeface="+mn-ea"/>
                <a:cs typeface="+mn-cs"/>
              </a:defRPr>
            </a:lvl4pPr>
            <a:lvl5pPr marL="760413" indent="-138113" algn="l" defTabSz="1007943" rtl="0" eaLnBrk="1" latinLnBrk="0" hangingPunct="1">
              <a:lnSpc>
                <a:spcPct val="90000"/>
              </a:lnSpc>
              <a:spcBef>
                <a:spcPts val="400"/>
              </a:spcBef>
              <a:buFont typeface="Arial" panose="020B0604020202020204" pitchFamily="34" charset="0"/>
              <a:buChar char="•"/>
              <a:tabLst/>
              <a:defRPr sz="1200" kern="1200">
                <a:solidFill>
                  <a:schemeClr val="accent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285750" indent="-285750">
              <a:buFont typeface="Arial" panose="020B0604020202020204" pitchFamily="34" charset="0"/>
              <a:buChar char="•"/>
            </a:pPr>
            <a:endParaRPr lang="fr-FR" sz="1800" dirty="0"/>
          </a:p>
        </p:txBody>
      </p:sp>
      <p:sp>
        <p:nvSpPr>
          <p:cNvPr id="11" name="Bulle narrative : rectangle à coins arrondis 10">
            <a:extLst>
              <a:ext uri="{FF2B5EF4-FFF2-40B4-BE49-F238E27FC236}">
                <a16:creationId xmlns:a16="http://schemas.microsoft.com/office/drawing/2014/main" id="{4375A9C7-6FA3-4730-956D-E51EFA1E9A9A}"/>
              </a:ext>
            </a:extLst>
          </p:cNvPr>
          <p:cNvSpPr/>
          <p:nvPr/>
        </p:nvSpPr>
        <p:spPr>
          <a:xfrm>
            <a:off x="5239805" y="1560657"/>
            <a:ext cx="3131517" cy="914400"/>
          </a:xfrm>
          <a:prstGeom prst="wedgeRoundRectCallout">
            <a:avLst>
              <a:gd name="adj1" fmla="val -39602"/>
              <a:gd name="adj2" fmla="val 70014"/>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SI : Oui, ça a l’air bien, mais la maintenance n’est pas assuré par un éditeur !</a:t>
            </a:r>
          </a:p>
        </p:txBody>
      </p:sp>
      <p:sp>
        <p:nvSpPr>
          <p:cNvPr id="12" name="Rectangle 11">
            <a:extLst>
              <a:ext uri="{FF2B5EF4-FFF2-40B4-BE49-F238E27FC236}">
                <a16:creationId xmlns:a16="http://schemas.microsoft.com/office/drawing/2014/main" id="{C9EC832B-25D5-4837-B663-3E5A58E6B7A5}"/>
              </a:ext>
            </a:extLst>
          </p:cNvPr>
          <p:cNvSpPr/>
          <p:nvPr/>
        </p:nvSpPr>
        <p:spPr>
          <a:xfrm>
            <a:off x="1741320" y="2865034"/>
            <a:ext cx="7721439" cy="2031325"/>
          </a:xfrm>
          <a:prstGeom prst="rect">
            <a:avLst/>
          </a:prstGeom>
        </p:spPr>
        <p:txBody>
          <a:bodyPr wrap="square">
            <a:spAutoFit/>
          </a:bodyPr>
          <a:lstStyle/>
          <a:p>
            <a:pPr algn="just"/>
            <a:r>
              <a:rPr lang="fr-FR" dirty="0">
                <a:solidFill>
                  <a:schemeClr val="accent1"/>
                </a:solidFill>
              </a:rPr>
              <a:t>Eh oui ! Même si l’argent c’est un facteur déterminant pour certains organismes, le fait de </a:t>
            </a:r>
            <a:r>
              <a:rPr lang="fr-FR" b="1" dirty="0">
                <a:solidFill>
                  <a:schemeClr val="accent1"/>
                </a:solidFill>
              </a:rPr>
              <a:t>payer un service de maintenance </a:t>
            </a:r>
            <a:r>
              <a:rPr lang="fr-FR" dirty="0">
                <a:solidFill>
                  <a:schemeClr val="accent1"/>
                </a:solidFill>
              </a:rPr>
              <a:t>pour assurer la pérennité d’une solution logicielle est un des premiers retours bloquant que j’ai pu rencontrer quand QGIS a été évoqué comme outil de remplacement de MapInfo.</a:t>
            </a:r>
          </a:p>
          <a:p>
            <a:pPr algn="just"/>
            <a:endParaRPr lang="fr-FR" dirty="0">
              <a:solidFill>
                <a:schemeClr val="accent1"/>
              </a:solidFill>
            </a:endParaRPr>
          </a:p>
          <a:p>
            <a:pPr algn="just"/>
            <a:r>
              <a:rPr lang="fr-FR" dirty="0">
                <a:solidFill>
                  <a:schemeClr val="accent1"/>
                </a:solidFill>
              </a:rPr>
              <a:t>Répondre à cet argument est simple : il existe des sociétés spécialisées qui font une maintenance tout à fait professionnelle sur QGIS.</a:t>
            </a:r>
          </a:p>
        </p:txBody>
      </p:sp>
      <p:pic>
        <p:nvPicPr>
          <p:cNvPr id="16" name="Graphique 15" descr="Flèche : courbe légère">
            <a:extLst>
              <a:ext uri="{FF2B5EF4-FFF2-40B4-BE49-F238E27FC236}">
                <a16:creationId xmlns:a16="http://schemas.microsoft.com/office/drawing/2014/main" id="{D059B7CF-DFC5-445C-978D-425EB86A11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7287" y="2854688"/>
            <a:ext cx="914400" cy="914400"/>
          </a:xfrm>
          <a:prstGeom prst="rect">
            <a:avLst/>
          </a:prstGeom>
        </p:spPr>
      </p:pic>
      <p:sp>
        <p:nvSpPr>
          <p:cNvPr id="18" name="ZoneTexte 17">
            <a:extLst>
              <a:ext uri="{FF2B5EF4-FFF2-40B4-BE49-F238E27FC236}">
                <a16:creationId xmlns:a16="http://schemas.microsoft.com/office/drawing/2014/main" id="{B37C3853-5F5C-4500-B4D9-A14D4E9841B4}"/>
              </a:ext>
            </a:extLst>
          </p:cNvPr>
          <p:cNvSpPr txBox="1"/>
          <p:nvPr/>
        </p:nvSpPr>
        <p:spPr>
          <a:xfrm>
            <a:off x="923871" y="5111130"/>
            <a:ext cx="8317705" cy="1631216"/>
          </a:xfrm>
          <a:prstGeom prst="rect">
            <a:avLst/>
          </a:prstGeom>
          <a:noFill/>
        </p:spPr>
        <p:txBody>
          <a:bodyPr wrap="square" rtlCol="0">
            <a:spAutoFit/>
          </a:bodyPr>
          <a:lstStyle/>
          <a:p>
            <a:pPr algn="ctr"/>
            <a:r>
              <a:rPr lang="fr-FR" sz="2000" dirty="0">
                <a:solidFill>
                  <a:schemeClr val="accent1"/>
                </a:solidFill>
              </a:rPr>
              <a:t>De façon paradoxale, ce n’est pas cet argument qui a poussé les utilisateurs à lâcher MapInfo (par exemple). </a:t>
            </a:r>
          </a:p>
          <a:p>
            <a:pPr algn="ctr"/>
            <a:endParaRPr lang="fr-FR" sz="2000" dirty="0">
              <a:solidFill>
                <a:schemeClr val="accent1"/>
              </a:solidFill>
            </a:endParaRPr>
          </a:p>
          <a:p>
            <a:pPr algn="ctr"/>
            <a:r>
              <a:rPr lang="fr-FR" sz="2000" dirty="0">
                <a:solidFill>
                  <a:schemeClr val="accent1"/>
                </a:solidFill>
              </a:rPr>
              <a:t>L’utilisateur ne s’intéresse pas vraiment au prix de son logiciel, il faut donc éveiller son attention par d’autres voies.</a:t>
            </a:r>
          </a:p>
        </p:txBody>
      </p:sp>
    </p:spTree>
    <p:extLst>
      <p:ext uri="{BB962C8B-B14F-4D97-AF65-F5344CB8AC3E}">
        <p14:creationId xmlns:p14="http://schemas.microsoft.com/office/powerpoint/2010/main" val="2079593481"/>
      </p:ext>
    </p:extLst>
  </p:cSld>
  <p:clrMapOvr>
    <a:masterClrMapping/>
  </p:clrMapOvr>
</p:sld>
</file>

<file path=ppt/theme/theme1.xml><?xml version="1.0" encoding="utf-8"?>
<a:theme xmlns:a="http://schemas.openxmlformats.org/drawingml/2006/main" name="2_Thème Office">
  <a:themeElements>
    <a:clrScheme name="Personnalisée 14">
      <a:dk1>
        <a:srgbClr val="000000"/>
      </a:dk1>
      <a:lt1>
        <a:srgbClr val="FFFFFF"/>
      </a:lt1>
      <a:dk2>
        <a:srgbClr val="44546A"/>
      </a:dk2>
      <a:lt2>
        <a:srgbClr val="E7E6E6"/>
      </a:lt2>
      <a:accent1>
        <a:srgbClr val="01607E"/>
      </a:accent1>
      <a:accent2>
        <a:srgbClr val="007D31"/>
      </a:accent2>
      <a:accent3>
        <a:srgbClr val="037798"/>
      </a:accent3>
      <a:accent4>
        <a:srgbClr val="9CDD50"/>
      </a:accent4>
      <a:accent5>
        <a:srgbClr val="AEDFD0"/>
      </a:accent5>
      <a:accent6>
        <a:srgbClr val="5692AE"/>
      </a:accent6>
      <a:hlink>
        <a:srgbClr val="0563C1"/>
      </a:hlink>
      <a:folHlink>
        <a:srgbClr val="954F72"/>
      </a:folHlink>
    </a:clrScheme>
    <a:fontScheme name="Thèm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5FD165F472324B86CA896B7A2A31FA" ma:contentTypeVersion="0" ma:contentTypeDescription="Crée un document." ma:contentTypeScope="" ma:versionID="164f57e314c19338a5fd3e9f63dd4a55">
  <xsd:schema xmlns:xsd="http://www.w3.org/2001/XMLSchema" xmlns:p="http://schemas.microsoft.com/office/2006/metadata/properties" targetNamespace="http://schemas.microsoft.com/office/2006/metadata/properties" ma:root="true" ma:fieldsID="75019ab185b48580fc336df4da24a70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ma:readOnly="true"/>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035A43AA-BCD6-4681-9CB8-F7905F62584C}">
  <ds:schemaRefs>
    <ds:schemaRef ds:uri="http://purl.org/dc/terms/"/>
    <ds:schemaRef ds:uri="http://schemas.microsoft.com/office/2006/metadata/properties"/>
    <ds:schemaRef ds:uri="http://schemas.microsoft.com/office/2006/documentManagement/types"/>
    <ds:schemaRef ds:uri="http://purl.org/dc/elements/1.1/"/>
    <ds:schemaRef ds:uri="http://www.w3.org/XML/1998/namespace"/>
    <ds:schemaRef ds:uri="http://purl.org/dc/dcmitype/"/>
    <ds:schemaRef ds:uri="http://schemas.openxmlformats.org/package/2006/metadata/core-properties"/>
  </ds:schemaRefs>
</ds:datastoreItem>
</file>

<file path=customXml/itemProps2.xml><?xml version="1.0" encoding="utf-8"?>
<ds:datastoreItem xmlns:ds="http://schemas.openxmlformats.org/officeDocument/2006/customXml" ds:itemID="{22617634-0F1E-4971-AAF3-E10F0F022977}">
  <ds:schemaRefs>
    <ds:schemaRef ds:uri="http://schemas.microsoft.com/sharepoint/v3/contenttype/forms"/>
  </ds:schemaRefs>
</ds:datastoreItem>
</file>

<file path=customXml/itemProps3.xml><?xml version="1.0" encoding="utf-8"?>
<ds:datastoreItem xmlns:ds="http://schemas.openxmlformats.org/officeDocument/2006/customXml" ds:itemID="{A46234D1-4FAF-40C3-92E4-308DAB9A04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569</TotalTime>
  <Words>1524</Words>
  <Application>Microsoft Office PowerPoint</Application>
  <PresentationFormat>Personnalisé</PresentationFormat>
  <Paragraphs>176</Paragraphs>
  <Slides>18</Slides>
  <Notes>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18</vt:i4>
      </vt:variant>
    </vt:vector>
  </HeadingPairs>
  <TitlesOfParts>
    <vt:vector size="23" baseType="lpstr">
      <vt:lpstr>Arial</vt:lpstr>
      <vt:lpstr>Calibri</vt:lpstr>
      <vt:lpstr>Calibri Light</vt:lpstr>
      <vt:lpstr>Wingdings</vt:lpstr>
      <vt:lpstr>2_Thème Office</vt:lpstr>
      <vt:lpstr>QGIS, les enjeux d’une alternative</vt:lpstr>
      <vt:lpstr>Votre intervenant</vt:lpstr>
      <vt:lpstr>Antea Group dans le monde</vt:lpstr>
      <vt:lpstr>La Direction de la Recherche et de l’Innovation à Antea Group</vt:lpstr>
      <vt:lpstr>Transformer les consommateurs de données en consomm’acteurs responsables</vt:lpstr>
      <vt:lpstr>QGIS, un outil multi-usage plein d’atouts</vt:lpstr>
      <vt:lpstr>Mais comment faire changer d’outil à des centaines d’utilisateurs ?</vt:lpstr>
      <vt:lpstr>Etudier la situation, évaluer les besoins</vt:lpstr>
      <vt:lpstr>Atout : les aspects financiers</vt:lpstr>
      <vt:lpstr>Atout : les aspects techniques</vt:lpstr>
      <vt:lpstr>Quelques outils du changement</vt:lpstr>
      <vt:lpstr>L’évangélisation ? </vt:lpstr>
      <vt:lpstr>Process d’évangélisation</vt:lpstr>
      <vt:lpstr>Aujourd’hui ? QGIS pour tous !</vt:lpstr>
      <vt:lpstr>QGIS est adopté ? Tout commence !</vt:lpstr>
      <vt:lpstr>Au final…</vt:lpstr>
      <vt:lpstr>Dédicace </vt:lpstr>
      <vt:lpstr>Merci DE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QGIS, les enjeux d’une alternative</dc:title>
  <dc:creator>PREST ROBIN</dc:creator>
  <cp:lastModifiedBy>PREST ROBIN</cp:lastModifiedBy>
  <cp:revision>261</cp:revision>
  <dcterms:created xsi:type="dcterms:W3CDTF">2018-12-11T13:56:03Z</dcterms:created>
  <dcterms:modified xsi:type="dcterms:W3CDTF">2018-12-14T07:44:16Z</dcterms:modified>
</cp:coreProperties>
</file>